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sldIdLst>
    <p:sldId id="256" r:id="rId3"/>
    <p:sldId id="257" r:id="rId4"/>
    <p:sldId id="259" r:id="rId5"/>
    <p:sldId id="266" r:id="rId6"/>
    <p:sldId id="261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4" r:id="rId15"/>
    <p:sldId id="276" r:id="rId16"/>
    <p:sldId id="272" r:id="rId17"/>
    <p:sldId id="273" r:id="rId18"/>
    <p:sldId id="277" r:id="rId19"/>
    <p:sldId id="278" r:id="rId20"/>
    <p:sldId id="279" r:id="rId21"/>
    <p:sldId id="284" r:id="rId22"/>
    <p:sldId id="282" r:id="rId23"/>
    <p:sldId id="280" r:id="rId24"/>
    <p:sldId id="283" r:id="rId25"/>
    <p:sldId id="287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DF633-C81C-402C-A00F-C7AB236EF43F}" type="datetimeFigureOut">
              <a:rPr lang="en-US" smtClean="0"/>
              <a:t>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F16F3-BDFF-4441-B182-1149163A2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13 νοσοκομεία , άλλα τόσα κέντρα υγείας.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F16F3-BDFF-4441-B182-1149163A27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47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13 νοσοκομεία , άλλα τόσα κέντρα υγείας.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F16F3-BDFF-4441-B182-1149163A27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47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13 νοσοκομεία , άλλα τόσα κέντρα υγείας.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F16F3-BDFF-4441-B182-1149163A27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47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13 νοσοκομεία , άλλα τόσα κέντρα υγείας.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F16F3-BDFF-4441-B182-1149163A277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47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 1 Explosive substances and articles</a:t>
            </a:r>
          </a:p>
          <a:p>
            <a:r>
              <a:rPr lang="en-US" dirty="0" smtClean="0"/>
              <a:t>Class 2 Gases</a:t>
            </a:r>
          </a:p>
          <a:p>
            <a:r>
              <a:rPr lang="en-US" dirty="0" smtClean="0"/>
              <a:t>Class 3 Flammable liquids</a:t>
            </a:r>
          </a:p>
          <a:p>
            <a:r>
              <a:rPr lang="en-US" dirty="0" smtClean="0"/>
              <a:t>Class 4.1 Flammable solids, self-reactive substances and solid </a:t>
            </a:r>
            <a:r>
              <a:rPr lang="en-US" dirty="0" err="1" smtClean="0"/>
              <a:t>desensitised</a:t>
            </a:r>
            <a:r>
              <a:rPr lang="en-US" dirty="0" smtClean="0"/>
              <a:t> explosives</a:t>
            </a:r>
          </a:p>
          <a:p>
            <a:r>
              <a:rPr lang="en-US" dirty="0" smtClean="0"/>
              <a:t>Class 4.2 Substances liable to spontaneous combustions</a:t>
            </a:r>
          </a:p>
          <a:p>
            <a:r>
              <a:rPr lang="en-US" dirty="0" smtClean="0"/>
              <a:t>Class 4.3 Substances which, in contact with water, emit flammable gases</a:t>
            </a:r>
          </a:p>
          <a:p>
            <a:r>
              <a:rPr lang="en-US" dirty="0" smtClean="0"/>
              <a:t>Class 5.1 </a:t>
            </a:r>
            <a:r>
              <a:rPr lang="en-US" dirty="0" err="1" smtClean="0"/>
              <a:t>Oxidising</a:t>
            </a:r>
            <a:r>
              <a:rPr lang="en-US" dirty="0" smtClean="0"/>
              <a:t> substances</a:t>
            </a:r>
          </a:p>
          <a:p>
            <a:r>
              <a:rPr lang="en-US" dirty="0" smtClean="0"/>
              <a:t>Class 5.2 Organic Peroxides</a:t>
            </a:r>
          </a:p>
          <a:p>
            <a:r>
              <a:rPr lang="en-US" dirty="0" smtClean="0"/>
              <a:t>Class 6.1 Toxic substances</a:t>
            </a:r>
          </a:p>
          <a:p>
            <a:r>
              <a:rPr lang="en-US" dirty="0" smtClean="0"/>
              <a:t>Class 6.2 Infectious substances</a:t>
            </a:r>
          </a:p>
          <a:p>
            <a:r>
              <a:rPr lang="en-US" dirty="0" smtClean="0"/>
              <a:t>Class 7 Radioactive material</a:t>
            </a:r>
          </a:p>
          <a:p>
            <a:r>
              <a:rPr lang="en-US" dirty="0" smtClean="0"/>
              <a:t>Class 8 Corrosive substances</a:t>
            </a:r>
          </a:p>
          <a:p>
            <a:r>
              <a:rPr lang="en-US" dirty="0" smtClean="0"/>
              <a:t>Class 9 Miscellaneous dangerous substances and articles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F16F3-BDFF-4441-B182-1149163A277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47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EC505D-8165-4B87-B851-F0634F04AC0E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 1 Explosive substances and articles</a:t>
            </a:r>
          </a:p>
          <a:p>
            <a:r>
              <a:rPr lang="en-US" dirty="0" smtClean="0"/>
              <a:t>Class 2 Gases</a:t>
            </a:r>
          </a:p>
          <a:p>
            <a:r>
              <a:rPr lang="en-US" dirty="0" smtClean="0"/>
              <a:t>Class 3 Flammable liquids</a:t>
            </a:r>
          </a:p>
          <a:p>
            <a:r>
              <a:rPr lang="en-US" dirty="0" smtClean="0"/>
              <a:t>Class 4.1 Flammable solids, self-reactive substances and solid </a:t>
            </a:r>
            <a:r>
              <a:rPr lang="en-US" dirty="0" err="1" smtClean="0"/>
              <a:t>desensitised</a:t>
            </a:r>
            <a:r>
              <a:rPr lang="en-US" dirty="0" smtClean="0"/>
              <a:t> explosives</a:t>
            </a:r>
          </a:p>
          <a:p>
            <a:r>
              <a:rPr lang="en-US" dirty="0" smtClean="0"/>
              <a:t>Class 4.2 Substances liable to spontaneous combustions</a:t>
            </a:r>
          </a:p>
          <a:p>
            <a:r>
              <a:rPr lang="en-US" dirty="0" smtClean="0"/>
              <a:t>Class 4.3 Substances which, in contact with water, emit flammable gases</a:t>
            </a:r>
          </a:p>
          <a:p>
            <a:r>
              <a:rPr lang="en-US" dirty="0" smtClean="0"/>
              <a:t>Class 5.1 </a:t>
            </a:r>
            <a:r>
              <a:rPr lang="en-US" dirty="0" err="1" smtClean="0"/>
              <a:t>Oxidising</a:t>
            </a:r>
            <a:r>
              <a:rPr lang="en-US" dirty="0" smtClean="0"/>
              <a:t> substances</a:t>
            </a:r>
          </a:p>
          <a:p>
            <a:r>
              <a:rPr lang="en-US" dirty="0" smtClean="0"/>
              <a:t>Class 5.2 Organic Peroxides</a:t>
            </a:r>
          </a:p>
          <a:p>
            <a:r>
              <a:rPr lang="en-US" dirty="0" smtClean="0"/>
              <a:t>Class 6.1 Toxic substances</a:t>
            </a:r>
          </a:p>
          <a:p>
            <a:r>
              <a:rPr lang="en-US" dirty="0" smtClean="0"/>
              <a:t>Class 6.2 Infectious substances</a:t>
            </a:r>
          </a:p>
          <a:p>
            <a:r>
              <a:rPr lang="en-US" dirty="0" smtClean="0"/>
              <a:t>Class 7 Radioactive material</a:t>
            </a:r>
          </a:p>
          <a:p>
            <a:r>
              <a:rPr lang="en-US" dirty="0" smtClean="0"/>
              <a:t>Class 8 Corrosive substances</a:t>
            </a:r>
          </a:p>
          <a:p>
            <a:r>
              <a:rPr lang="en-US" dirty="0" smtClean="0"/>
              <a:t>Class 9 Miscellaneous dangerous substances and articles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F16F3-BDFF-4441-B182-1149163A277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47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13 νοσοκομεία , άλλα τόσα κέντρα υγείας.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F16F3-BDFF-4441-B182-1149163A27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47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13 νοσοκομεία , άλλα τόσα κέντρα υγείας.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F16F3-BDFF-4441-B182-1149163A27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47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13 νοσοκομεία , άλλα τόσα κέντρα υγείας.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F16F3-BDFF-4441-B182-1149163A27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47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13 νοσοκομεία , άλλα τόσα κέντρα υγείας.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F16F3-BDFF-4441-B182-1149163A27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47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13 νοσοκομεία , άλλα τόσα κέντρα υγείας.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F16F3-BDFF-4441-B182-1149163A27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47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13 νοσοκομεία , άλλα τόσα κέντρα υγείας.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F16F3-BDFF-4441-B182-1149163A27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47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 1 Explosive substances and articles</a:t>
            </a:r>
          </a:p>
          <a:p>
            <a:r>
              <a:rPr lang="en-US" dirty="0" smtClean="0"/>
              <a:t>Class 2 Gases</a:t>
            </a:r>
          </a:p>
          <a:p>
            <a:r>
              <a:rPr lang="en-US" dirty="0" smtClean="0"/>
              <a:t>Class 3 Flammable liquids</a:t>
            </a:r>
          </a:p>
          <a:p>
            <a:r>
              <a:rPr lang="en-US" dirty="0" smtClean="0"/>
              <a:t>Class 4.1 Flammable solids, self-reactive substances and solid </a:t>
            </a:r>
            <a:r>
              <a:rPr lang="en-US" dirty="0" err="1" smtClean="0"/>
              <a:t>desensitised</a:t>
            </a:r>
            <a:r>
              <a:rPr lang="en-US" dirty="0" smtClean="0"/>
              <a:t> explosives</a:t>
            </a:r>
          </a:p>
          <a:p>
            <a:r>
              <a:rPr lang="en-US" dirty="0" smtClean="0"/>
              <a:t>Class 4.2 Substances liable to spontaneous combustions</a:t>
            </a:r>
          </a:p>
          <a:p>
            <a:r>
              <a:rPr lang="en-US" dirty="0" smtClean="0"/>
              <a:t>Class 4.3 Substances which, in contact with water, emit flammable gases</a:t>
            </a:r>
          </a:p>
          <a:p>
            <a:r>
              <a:rPr lang="en-US" dirty="0" smtClean="0"/>
              <a:t>Class 5.1 </a:t>
            </a:r>
            <a:r>
              <a:rPr lang="en-US" dirty="0" err="1" smtClean="0"/>
              <a:t>Oxidising</a:t>
            </a:r>
            <a:r>
              <a:rPr lang="en-US" dirty="0" smtClean="0"/>
              <a:t> substances</a:t>
            </a:r>
          </a:p>
          <a:p>
            <a:r>
              <a:rPr lang="en-US" dirty="0" smtClean="0"/>
              <a:t>Class 5.2 Organic Peroxides</a:t>
            </a:r>
          </a:p>
          <a:p>
            <a:r>
              <a:rPr lang="en-US" dirty="0" smtClean="0"/>
              <a:t>Class 6.1 Toxic substances</a:t>
            </a:r>
          </a:p>
          <a:p>
            <a:r>
              <a:rPr lang="en-US" dirty="0" smtClean="0"/>
              <a:t>Class 6.2 Infectious substances</a:t>
            </a:r>
          </a:p>
          <a:p>
            <a:r>
              <a:rPr lang="en-US" dirty="0" smtClean="0"/>
              <a:t>Class 7 Radioactive material</a:t>
            </a:r>
          </a:p>
          <a:p>
            <a:r>
              <a:rPr lang="en-US" dirty="0" smtClean="0"/>
              <a:t>Class 8 Corrosive substances</a:t>
            </a:r>
          </a:p>
          <a:p>
            <a:r>
              <a:rPr lang="en-US" dirty="0" smtClean="0"/>
              <a:t>Class 9 Miscellaneous dangerous substances and articles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F16F3-BDFF-4441-B182-1149163A27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47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13 νοσοκομεία , άλλα τόσα κέντρα υγείας.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F16F3-BDFF-4441-B182-1149163A27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47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3978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1007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930548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7577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8456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3192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5921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077307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942659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7933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438900" y="228600"/>
            <a:ext cx="1943100" cy="5334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676900" cy="53340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1799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371600"/>
            <a:ext cx="3810000" cy="4191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810000" cy="4191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872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4648200" y="381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de-AT" sz="2400">
              <a:solidFill>
                <a:srgbClr val="000000"/>
              </a:solidFill>
            </a:endParaRP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4648200" y="381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s-ES_tradnl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14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C360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C3601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C3601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C3601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C3601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C360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C360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C360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C360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7772400" cy="161925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To </a:t>
            </a:r>
            <a:r>
              <a:rPr lang="el-GR" dirty="0" smtClean="0"/>
              <a:t>Τμήμα Ιατρικής </a:t>
            </a:r>
            <a:r>
              <a:rPr lang="el-GR" dirty="0"/>
              <a:t>Φ</a:t>
            </a:r>
            <a:r>
              <a:rPr lang="el-GR" dirty="0" smtClean="0"/>
              <a:t>υσικής στις Ιατρικές Υπηρεσίες και οι Προοπτικές του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838200"/>
          </a:xfrm>
        </p:spPr>
        <p:txBody>
          <a:bodyPr>
            <a:normAutofit/>
          </a:bodyPr>
          <a:lstStyle/>
          <a:p>
            <a:pPr algn="l"/>
            <a:r>
              <a:rPr lang="el-GR" sz="1600" dirty="0" smtClean="0"/>
              <a:t>Χαράλαμπος Γιαννακκαράς </a:t>
            </a:r>
          </a:p>
          <a:p>
            <a:pPr algn="l"/>
            <a:r>
              <a:rPr lang="el-GR" sz="1600" dirty="0" smtClean="0"/>
              <a:t>Φυσικός Ιατρικής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57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Γενικά Νοσοκομεία Λευκωσίας, Λεμεσού, Λάρνακας Πάφου, Αμμοχώστου.</a:t>
            </a:r>
          </a:p>
          <a:p>
            <a:r>
              <a:rPr lang="el-GR" dirty="0" smtClean="0"/>
              <a:t>Νοσοκομείο Πόλεως </a:t>
            </a:r>
            <a:r>
              <a:rPr lang="el-GR" dirty="0" err="1" smtClean="0"/>
              <a:t>Χρυσοχούς</a:t>
            </a:r>
            <a:r>
              <a:rPr lang="el-GR" dirty="0" smtClean="0"/>
              <a:t>, </a:t>
            </a:r>
            <a:r>
              <a:rPr lang="el-GR" dirty="0" err="1" smtClean="0"/>
              <a:t>Μακάρειο</a:t>
            </a:r>
            <a:r>
              <a:rPr lang="el-GR" dirty="0" smtClean="0"/>
              <a:t> Νοσοκομείο, 106 ΣΝΕ, ΚΥ </a:t>
            </a:r>
            <a:r>
              <a:rPr lang="el-GR" dirty="0" err="1" smtClean="0"/>
              <a:t>Αγναντζιάς</a:t>
            </a:r>
            <a:r>
              <a:rPr lang="el-GR" dirty="0" smtClean="0"/>
              <a:t>, Κέντρο Μαστογραφίας </a:t>
            </a:r>
            <a:r>
              <a:rPr lang="el-GR" dirty="0" err="1" smtClean="0"/>
              <a:t>Μακένζυ</a:t>
            </a:r>
            <a:r>
              <a:rPr lang="el-GR" dirty="0" smtClean="0"/>
              <a:t>,  Παλαιό Γ Ν Λεμεσού, Νοσοκομείο </a:t>
            </a:r>
            <a:r>
              <a:rPr lang="el-GR" dirty="0" err="1" smtClean="0"/>
              <a:t>Κυπερούντας</a:t>
            </a:r>
            <a:r>
              <a:rPr lang="el-GR" dirty="0" smtClean="0"/>
              <a:t>, Κέντρα Υγείας </a:t>
            </a:r>
            <a:r>
              <a:rPr lang="el-GR" dirty="0" err="1" smtClean="0"/>
              <a:t>Αθαλάσσας</a:t>
            </a:r>
            <a:r>
              <a:rPr lang="el-GR" dirty="0" smtClean="0"/>
              <a:t>, Πύργου </a:t>
            </a:r>
            <a:r>
              <a:rPr lang="el-GR" dirty="0" err="1" smtClean="0"/>
              <a:t>Τηλλυρίας</a:t>
            </a:r>
            <a:r>
              <a:rPr lang="el-GR" dirty="0" smtClean="0"/>
              <a:t>, </a:t>
            </a:r>
            <a:r>
              <a:rPr lang="el-GR" dirty="0" err="1" smtClean="0"/>
              <a:t>Ανθούπολης</a:t>
            </a:r>
            <a:r>
              <a:rPr lang="el-GR" dirty="0" smtClean="0"/>
              <a:t>, Κάμπου </a:t>
            </a:r>
            <a:r>
              <a:rPr lang="el-GR" dirty="0" err="1" smtClean="0"/>
              <a:t>Τσακκίστρας</a:t>
            </a:r>
            <a:r>
              <a:rPr lang="el-GR" dirty="0" smtClean="0"/>
              <a:t>, Αγρού, </a:t>
            </a:r>
            <a:r>
              <a:rPr lang="el-GR" dirty="0" err="1" smtClean="0"/>
              <a:t>Λατσιών</a:t>
            </a:r>
            <a:r>
              <a:rPr lang="el-GR" dirty="0" smtClean="0"/>
              <a:t>, </a:t>
            </a:r>
            <a:r>
              <a:rPr lang="el-GR" dirty="0" err="1" smtClean="0"/>
              <a:t>Στροβόλου</a:t>
            </a:r>
            <a:r>
              <a:rPr lang="el-GR" dirty="0" smtClean="0"/>
              <a:t>, Ακακίου, </a:t>
            </a:r>
            <a:r>
              <a:rPr lang="el-GR" dirty="0" err="1" smtClean="0"/>
              <a:t>Ευρύχους</a:t>
            </a:r>
            <a:r>
              <a:rPr lang="el-GR" dirty="0" smtClean="0"/>
              <a:t>,  Αγίου </a:t>
            </a:r>
            <a:r>
              <a:rPr lang="el-GR" dirty="0" err="1" smtClean="0"/>
              <a:t>Δομετίου</a:t>
            </a:r>
            <a:r>
              <a:rPr lang="el-GR" dirty="0" smtClean="0"/>
              <a:t>, </a:t>
            </a:r>
            <a:r>
              <a:rPr lang="el-GR" dirty="0" err="1" smtClean="0"/>
              <a:t>Κυπερούντας</a:t>
            </a:r>
            <a:r>
              <a:rPr lang="el-GR" dirty="0" smtClean="0"/>
              <a:t>, </a:t>
            </a:r>
            <a:r>
              <a:rPr lang="el-GR" dirty="0" err="1" smtClean="0"/>
              <a:t>Ιδαλίου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56263" cy="1054250"/>
          </a:xfrm>
        </p:spPr>
        <p:txBody>
          <a:bodyPr/>
          <a:lstStyle/>
          <a:p>
            <a:r>
              <a:rPr lang="el-GR" sz="2800" dirty="0" smtClean="0"/>
              <a:t>Πρόγραμμα διασφάλισης Ποιότητας – </a:t>
            </a:r>
            <a:br>
              <a:rPr lang="el-GR" sz="2800" dirty="0" smtClean="0"/>
            </a:br>
            <a:r>
              <a:rPr lang="el-GR" sz="2800" dirty="0" smtClean="0"/>
              <a:t>Κατανομή εξοπλισμού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224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56263" cy="1054250"/>
          </a:xfrm>
        </p:spPr>
        <p:txBody>
          <a:bodyPr/>
          <a:lstStyle/>
          <a:p>
            <a:r>
              <a:rPr lang="el-GR" sz="2800" dirty="0" smtClean="0"/>
              <a:t>Πρόγραμμα διασφάλισης Ποιότητας – </a:t>
            </a:r>
            <a:br>
              <a:rPr lang="el-GR" sz="2800" dirty="0" smtClean="0"/>
            </a:br>
            <a:r>
              <a:rPr lang="el-GR" sz="2800" dirty="0" smtClean="0"/>
              <a:t>Κατανομή εξοπλισμού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11" y="1524000"/>
            <a:ext cx="6468378" cy="45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9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~ 600 </a:t>
            </a:r>
            <a:r>
              <a:rPr lang="el-GR" dirty="0" err="1" smtClean="0"/>
              <a:t>Δοσιμετρούμενοι</a:t>
            </a:r>
            <a:endParaRPr lang="el-GR" dirty="0" smtClean="0"/>
          </a:p>
          <a:p>
            <a:r>
              <a:rPr lang="el-GR" dirty="0" smtClean="0"/>
              <a:t>Τακτική δοσιμετρία σε διμηνιαία βάση</a:t>
            </a:r>
          </a:p>
          <a:p>
            <a:r>
              <a:rPr lang="el-GR" dirty="0" smtClean="0"/>
              <a:t>Δοσιμετρία οφθαλμών (Πιλοτική)</a:t>
            </a:r>
          </a:p>
          <a:p>
            <a:r>
              <a:rPr lang="el-GR" dirty="0" smtClean="0"/>
              <a:t>Τυποποίηση διαδικασιών (</a:t>
            </a:r>
            <a:r>
              <a:rPr lang="en-GB" dirty="0" smtClean="0"/>
              <a:t>ISO17025).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/>
              <a:t>Ακτινοπροστασία – Δοσιμετρία Προσωπικού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7239000" cy="431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40" y="1600200"/>
            <a:ext cx="7731277" cy="4800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/>
              <a:t>Δοσιμετρία Ασθενών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91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Μη-</a:t>
            </a:r>
            <a:r>
              <a:rPr lang="el-GR" sz="4000" dirty="0" err="1" smtClean="0"/>
              <a:t>ιονίζουσες</a:t>
            </a:r>
            <a:r>
              <a:rPr lang="el-GR" sz="4000" dirty="0" smtClean="0"/>
              <a:t> ακτινοβολίες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5624513" cy="376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~ 100 ασθενείς ανά έτος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err="1" smtClean="0"/>
              <a:t>Ραδιοϊσοτοπικές</a:t>
            </a:r>
            <a:r>
              <a:rPr lang="el-GR" sz="2800" dirty="0" smtClean="0"/>
              <a:t>  θεραπείες Ι-131</a:t>
            </a:r>
            <a:endParaRPr lang="en-US" sz="2800" dirty="0"/>
          </a:p>
        </p:txBody>
      </p:sp>
      <p:pic>
        <p:nvPicPr>
          <p:cNvPr id="4098" name="Picture 2" descr="C:\Users\Charalambos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38" y="0"/>
            <a:ext cx="77183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~ 100 ασθενείς ανά έτος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err="1" smtClean="0"/>
              <a:t>Ραδιοϊσοτοπικές</a:t>
            </a:r>
            <a:r>
              <a:rPr lang="el-GR" sz="2800" dirty="0" smtClean="0"/>
              <a:t>  θεραπείες Ι-131</a:t>
            </a:r>
            <a:endParaRPr lang="en-US" sz="2800" dirty="0"/>
          </a:p>
        </p:txBody>
      </p:sp>
      <p:pic>
        <p:nvPicPr>
          <p:cNvPr id="4" name="Picture 2" descr="C:\Users\Charalambos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57400"/>
            <a:ext cx="2743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07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47249"/>
            <a:ext cx="3476229" cy="436918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/>
              <a:t>Ραδιολογική και πυρηνική ασφάλεια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75918"/>
            <a:ext cx="3360867" cy="4340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075918"/>
            <a:ext cx="3334109" cy="43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Πρόγραμμα Βασικής Εκπαίδευσης</a:t>
            </a:r>
          </a:p>
          <a:p>
            <a:r>
              <a:rPr lang="el-GR" dirty="0" smtClean="0"/>
              <a:t>Πρόγραμμα εκπαίδευσης Ακτινοπροστασίας</a:t>
            </a:r>
          </a:p>
          <a:p>
            <a:r>
              <a:rPr lang="el-GR" dirty="0" smtClean="0"/>
              <a:t>Πρόγραμμα κατάρτισης πληρωμάτων οχημάτων  μεταφοράς επικίνδυνων εμπορευμάτων Κλάσης </a:t>
            </a:r>
            <a:r>
              <a:rPr lang="en-GB" dirty="0" smtClean="0"/>
              <a:t>ADR 7.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/>
              <a:t>Εκπαίδευση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329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1097" y="381000"/>
            <a:ext cx="7756263" cy="914400"/>
          </a:xfrm>
        </p:spPr>
        <p:txBody>
          <a:bodyPr/>
          <a:lstStyle/>
          <a:p>
            <a:r>
              <a:rPr lang="en-GB" sz="2800" dirty="0" smtClean="0"/>
              <a:t>Secondary Standard Dosimetry Laboratory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834" y="2438400"/>
            <a:ext cx="34575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83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1964-65 : Έναρξη της ακτινοθεραπείας στην Κύπρο στο Γενικό Νοσοκομείο Λευκωσίας (Δρ Σουλιώτης).</a:t>
            </a:r>
          </a:p>
          <a:p>
            <a:r>
              <a:rPr lang="el-GR" dirty="0" smtClean="0"/>
              <a:t>1968 : Πρόσληψη ενός Ιατροφυσικού από Δρ Σουλιώτη για τη Φυσική της Ακτινοθεραπείας (Δρ </a:t>
            </a:r>
            <a:r>
              <a:rPr lang="el-GR" dirty="0" err="1" smtClean="0"/>
              <a:t>Κωστέας</a:t>
            </a:r>
            <a:r>
              <a:rPr lang="el-GR" dirty="0" smtClean="0"/>
              <a:t>).</a:t>
            </a:r>
          </a:p>
          <a:p>
            <a:r>
              <a:rPr lang="el-GR" dirty="0" smtClean="0"/>
              <a:t>1969: Σχέδιο Υπηρεσίας Ανώτερου Ιατροφυσικού.</a:t>
            </a:r>
          </a:p>
          <a:p>
            <a:r>
              <a:rPr lang="el-GR" dirty="0" smtClean="0"/>
              <a:t>1970: </a:t>
            </a:r>
            <a:r>
              <a:rPr lang="el-GR" dirty="0" smtClean="0"/>
              <a:t>Δημιουργία </a:t>
            </a:r>
            <a:r>
              <a:rPr lang="el-GR" dirty="0" smtClean="0"/>
              <a:t>του  Τμήματος Ραδιοϊσοτόπων.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56263" cy="1054250"/>
          </a:xfrm>
        </p:spPr>
        <p:txBody>
          <a:bodyPr/>
          <a:lstStyle/>
          <a:p>
            <a:r>
              <a:rPr lang="el-GR" dirty="0" smtClean="0"/>
              <a:t>Ιστορικό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7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1097" y="381000"/>
            <a:ext cx="7756263" cy="914400"/>
          </a:xfrm>
        </p:spPr>
        <p:txBody>
          <a:bodyPr/>
          <a:lstStyle/>
          <a:p>
            <a:r>
              <a:rPr lang="el-GR" sz="2800" dirty="0" smtClean="0"/>
              <a:t>Ανάπτυξη και συντήρηση λογισμικού και συστημάτων διαχείρισης εικόνας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09800"/>
            <a:ext cx="6110917" cy="425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2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1097" y="381000"/>
            <a:ext cx="7756263" cy="914400"/>
          </a:xfrm>
        </p:spPr>
        <p:txBody>
          <a:bodyPr/>
          <a:lstStyle/>
          <a:p>
            <a:r>
              <a:rPr lang="el-GR" sz="2800" dirty="0" smtClean="0"/>
              <a:t>Ανάπτυξη και συντήρηση λογισμικού και συστημάτων διαχείρισης εικόνας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25294" t="14872" r="24962" b="15855"/>
          <a:stretch/>
        </p:blipFill>
        <p:spPr bwMode="auto">
          <a:xfrm>
            <a:off x="2286000" y="2209799"/>
            <a:ext cx="4629150" cy="4029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694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1097" y="381000"/>
            <a:ext cx="7756263" cy="914400"/>
          </a:xfrm>
        </p:spPr>
        <p:txBody>
          <a:bodyPr/>
          <a:lstStyle/>
          <a:p>
            <a:r>
              <a:rPr lang="el-GR" sz="2800" dirty="0" smtClean="0"/>
              <a:t>Ανάπτυξη και συντήρηση λογισμικού και συστημάτων διαχείρισης εικόνας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026" y="2209800"/>
            <a:ext cx="6553200" cy="434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56263" cy="1054250"/>
          </a:xfrm>
        </p:spPr>
        <p:txBody>
          <a:bodyPr/>
          <a:lstStyle/>
          <a:p>
            <a:r>
              <a:rPr lang="el-GR" sz="2800" dirty="0" smtClean="0"/>
              <a:t>Διαχείριση Ιατρικής Εικόνας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616708" cy="50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0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4543"/>
            <a:ext cx="7772400" cy="547688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solidFill>
                  <a:srgbClr val="EB6411"/>
                </a:solidFill>
              </a:rPr>
              <a:t>Optimizing Diagnostic Value in SPECT Myocardial Perfusion Imaging</a:t>
            </a:r>
            <a:endParaRPr lang="de-DE" sz="2800" b="1" dirty="0" smtClean="0">
              <a:solidFill>
                <a:srgbClr val="EB641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88" y="1030512"/>
            <a:ext cx="8429625" cy="4597556"/>
          </a:xfrm>
        </p:spPr>
        <p:txBody>
          <a:bodyPr/>
          <a:lstStyle/>
          <a:p>
            <a:pPr marL="781050" lvl="1" indent="-381000" eaLnBrk="1" hangingPunct="1">
              <a:spcBef>
                <a:spcPts val="0"/>
              </a:spcBef>
              <a:buFont typeface="Wingdings" pitchFamily="2" charset="2"/>
              <a:buChar char="§"/>
              <a:tabLst>
                <a:tab pos="2514600" algn="l"/>
                <a:tab pos="7708900" algn="r"/>
              </a:tabLst>
              <a:defRPr/>
            </a:pPr>
            <a:r>
              <a:rPr lang="en-US" sz="1400" b="1" dirty="0" smtClean="0">
                <a:solidFill>
                  <a:srgbClr val="4474B7"/>
                </a:solidFill>
                <a:cs typeface="+mn-cs"/>
                <a:sym typeface="Wingdings" pitchFamily="2" charset="2"/>
              </a:rPr>
              <a:t>Research Support </a:t>
            </a:r>
            <a:r>
              <a:rPr lang="en-US" sz="1400" b="1" baseline="30000" dirty="0" smtClean="0">
                <a:solidFill>
                  <a:srgbClr val="4474B7"/>
                </a:solidFill>
                <a:cs typeface="+mn-cs"/>
                <a:sym typeface="Wingdings" pitchFamily="2" charset="2"/>
              </a:rPr>
              <a:t>1</a:t>
            </a:r>
            <a:r>
              <a:rPr lang="en-US" sz="1400" b="1" dirty="0" smtClean="0">
                <a:solidFill>
                  <a:srgbClr val="4474B7"/>
                </a:solidFill>
                <a:cs typeface="+mn-cs"/>
                <a:sym typeface="Wingdings" pitchFamily="2" charset="2"/>
              </a:rPr>
              <a:t>:</a:t>
            </a:r>
            <a:r>
              <a:rPr lang="en-US" sz="1400" b="1" dirty="0" smtClean="0">
                <a:solidFill>
                  <a:srgbClr val="4474B7"/>
                </a:solidFill>
                <a:sym typeface="Wingdings" pitchFamily="2" charset="2"/>
              </a:rPr>
              <a:t>	  </a:t>
            </a:r>
            <a:br>
              <a:rPr lang="en-US" sz="1400" b="1" dirty="0" smtClean="0">
                <a:solidFill>
                  <a:srgbClr val="4474B7"/>
                </a:solidFill>
                <a:sym typeface="Wingdings" pitchFamily="2" charset="2"/>
              </a:rPr>
            </a:br>
            <a:r>
              <a:rPr lang="en-US" sz="1400" dirty="0" smtClean="0">
                <a:solidFill>
                  <a:srgbClr val="0070C0"/>
                </a:solidFill>
              </a:rPr>
              <a:t>This work is funded by the </a:t>
            </a:r>
            <a:r>
              <a:rPr lang="en-US" sz="1600" b="1" dirty="0" smtClean="0">
                <a:solidFill>
                  <a:srgbClr val="0070C0"/>
                </a:solidFill>
              </a:rPr>
              <a:t>Cyprus Research Promotion Foundation </a:t>
            </a:r>
            <a:r>
              <a:rPr lang="en-US" sz="1400" dirty="0" smtClean="0">
                <a:solidFill>
                  <a:srgbClr val="0070C0"/>
                </a:solidFill>
              </a:rPr>
              <a:t>and the </a:t>
            </a:r>
            <a:r>
              <a:rPr lang="en-US" sz="1600" b="1" dirty="0" smtClean="0">
                <a:solidFill>
                  <a:srgbClr val="0070C0"/>
                </a:solidFill>
              </a:rPr>
              <a:t>European Regional Development Funds </a:t>
            </a:r>
            <a:r>
              <a:rPr lang="en-US" sz="1400" dirty="0" smtClean="0">
                <a:solidFill>
                  <a:srgbClr val="0070C0"/>
                </a:solidFill>
              </a:rPr>
              <a:t>through the project ΥΓΕΙΑ/ΔΥΓΕΙΑ/0308/11: Optimizing Diagnostic Value in SPECT Myocardial Perfusion Imaging.</a:t>
            </a:r>
          </a:p>
          <a:p>
            <a:pPr marL="781050" lvl="1" indent="-381000" eaLnBrk="1" hangingPunct="1">
              <a:spcBef>
                <a:spcPts val="0"/>
              </a:spcBef>
              <a:buFont typeface="Wingdings" pitchFamily="2" charset="2"/>
              <a:buChar char="§"/>
              <a:tabLst>
                <a:tab pos="2514600" algn="l"/>
                <a:tab pos="7708900" algn="r"/>
              </a:tabLst>
              <a:defRPr/>
            </a:pPr>
            <a:endParaRPr lang="en-US" sz="1200" b="1" dirty="0" smtClean="0">
              <a:solidFill>
                <a:srgbClr val="4474B7"/>
              </a:solidFill>
              <a:cs typeface="+mn-cs"/>
              <a:sym typeface="Wingdings" pitchFamily="2" charset="2"/>
            </a:endParaRPr>
          </a:p>
          <a:p>
            <a:pPr marL="781050" lvl="1" indent="-381000" eaLnBrk="1" hangingPunct="1">
              <a:spcBef>
                <a:spcPts val="0"/>
              </a:spcBef>
              <a:buFont typeface="Wingdings" pitchFamily="2" charset="2"/>
              <a:buChar char="§"/>
              <a:tabLst>
                <a:tab pos="1968500" algn="l"/>
                <a:tab pos="7708900" algn="r"/>
              </a:tabLst>
              <a:defRPr/>
            </a:pPr>
            <a:r>
              <a:rPr lang="en-US" sz="1400" b="1" dirty="0" smtClean="0">
                <a:solidFill>
                  <a:srgbClr val="4474B7"/>
                </a:solidFill>
                <a:cs typeface="+mn-cs"/>
                <a:sym typeface="Wingdings" pitchFamily="2" charset="2"/>
              </a:rPr>
              <a:t>Consultant </a:t>
            </a:r>
            <a:r>
              <a:rPr lang="en-US" sz="1400" b="1" baseline="30000" dirty="0" smtClean="0">
                <a:solidFill>
                  <a:srgbClr val="4474B7"/>
                </a:solidFill>
                <a:cs typeface="+mn-cs"/>
                <a:sym typeface="Wingdings" pitchFamily="2" charset="2"/>
              </a:rPr>
              <a:t>2</a:t>
            </a:r>
            <a:r>
              <a:rPr lang="en-US" sz="1400" b="1" dirty="0" smtClean="0">
                <a:solidFill>
                  <a:srgbClr val="4474B7"/>
                </a:solidFill>
                <a:cs typeface="+mn-cs"/>
                <a:sym typeface="Wingdings" pitchFamily="2" charset="2"/>
              </a:rPr>
              <a:t>:</a:t>
            </a:r>
            <a:r>
              <a:rPr lang="en-US" sz="1400" b="1" dirty="0" smtClean="0">
                <a:solidFill>
                  <a:srgbClr val="4474B7"/>
                </a:solidFill>
                <a:sym typeface="Wingdings" pitchFamily="2" charset="2"/>
              </a:rPr>
              <a:t>	NO</a:t>
            </a:r>
            <a:r>
              <a:rPr lang="en-US" sz="1400" b="1" u="sng" dirty="0" smtClean="0">
                <a:solidFill>
                  <a:srgbClr val="4474B7"/>
                </a:solidFill>
                <a:cs typeface="+mn-cs"/>
                <a:sym typeface="Wingdings" pitchFamily="2" charset="2"/>
              </a:rPr>
              <a:t>	</a:t>
            </a:r>
            <a:br>
              <a:rPr lang="en-US" sz="1400" b="1" u="sng" dirty="0" smtClean="0">
                <a:solidFill>
                  <a:srgbClr val="4474B7"/>
                </a:solidFill>
                <a:cs typeface="+mn-cs"/>
                <a:sym typeface="Wingdings" pitchFamily="2" charset="2"/>
              </a:rPr>
            </a:br>
            <a:endParaRPr lang="en-US" sz="1000" b="1" u="sng" dirty="0" smtClean="0">
              <a:solidFill>
                <a:srgbClr val="4474B7"/>
              </a:solidFill>
              <a:cs typeface="+mn-cs"/>
              <a:sym typeface="Wingdings" pitchFamily="2" charset="2"/>
            </a:endParaRPr>
          </a:p>
          <a:p>
            <a:pPr marL="781050" lvl="1" indent="-381000" eaLnBrk="1" hangingPunct="1">
              <a:spcBef>
                <a:spcPts val="0"/>
              </a:spcBef>
              <a:buFont typeface="Wingdings" pitchFamily="2" charset="2"/>
              <a:buChar char="§"/>
              <a:tabLst>
                <a:tab pos="2514600" algn="l"/>
                <a:tab pos="7708900" algn="r"/>
              </a:tabLst>
              <a:defRPr/>
            </a:pPr>
            <a:r>
              <a:rPr lang="en-US" sz="1400" b="1" dirty="0" smtClean="0">
                <a:solidFill>
                  <a:srgbClr val="4474B7"/>
                </a:solidFill>
                <a:cs typeface="+mn-cs"/>
                <a:sym typeface="Wingdings" pitchFamily="2" charset="2"/>
              </a:rPr>
              <a:t>Speakers Bureau </a:t>
            </a:r>
            <a:r>
              <a:rPr lang="en-US" sz="1400" b="1" baseline="30000" dirty="0" smtClean="0">
                <a:solidFill>
                  <a:srgbClr val="4474B7"/>
                </a:solidFill>
                <a:sym typeface="Wingdings" pitchFamily="2" charset="2"/>
              </a:rPr>
              <a:t>3</a:t>
            </a:r>
            <a:r>
              <a:rPr lang="en-US" sz="1400" b="1" dirty="0" smtClean="0">
                <a:solidFill>
                  <a:srgbClr val="4474B7"/>
                </a:solidFill>
                <a:cs typeface="+mn-cs"/>
                <a:sym typeface="Wingdings" pitchFamily="2" charset="2"/>
              </a:rPr>
              <a:t>:	 NO</a:t>
            </a:r>
            <a:r>
              <a:rPr lang="en-US" sz="1400" b="1" u="sng" dirty="0" smtClean="0">
                <a:solidFill>
                  <a:srgbClr val="4474B7"/>
                </a:solidFill>
                <a:cs typeface="+mn-cs"/>
                <a:sym typeface="Wingdings" pitchFamily="2" charset="2"/>
              </a:rPr>
              <a:t>	</a:t>
            </a:r>
            <a:br>
              <a:rPr lang="en-US" sz="1400" b="1" u="sng" dirty="0" smtClean="0">
                <a:solidFill>
                  <a:srgbClr val="4474B7"/>
                </a:solidFill>
                <a:cs typeface="+mn-cs"/>
                <a:sym typeface="Wingdings" pitchFamily="2" charset="2"/>
              </a:rPr>
            </a:br>
            <a:endParaRPr lang="en-US" sz="1000" b="1" u="sng" dirty="0" smtClean="0">
              <a:solidFill>
                <a:srgbClr val="4474B7"/>
              </a:solidFill>
              <a:cs typeface="+mn-cs"/>
              <a:sym typeface="Wingdings" pitchFamily="2" charset="2"/>
            </a:endParaRPr>
          </a:p>
          <a:p>
            <a:pPr marL="781050" lvl="1" indent="-381000" eaLnBrk="1" hangingPunct="1">
              <a:spcBef>
                <a:spcPts val="0"/>
              </a:spcBef>
              <a:buFont typeface="Wingdings" pitchFamily="2" charset="2"/>
              <a:buChar char="§"/>
              <a:tabLst>
                <a:tab pos="1968500" algn="l"/>
                <a:tab pos="7708900" algn="r"/>
              </a:tabLst>
              <a:defRPr/>
            </a:pPr>
            <a:r>
              <a:rPr lang="en-US" sz="1400" b="1" dirty="0" smtClean="0">
                <a:solidFill>
                  <a:srgbClr val="4474B7"/>
                </a:solidFill>
                <a:cs typeface="+mn-cs"/>
                <a:sym typeface="Wingdings" pitchFamily="2" charset="2"/>
              </a:rPr>
              <a:t>Honoraria and/or Stockholder </a:t>
            </a:r>
            <a:r>
              <a:rPr lang="en-US" sz="1400" b="1" baseline="30000" dirty="0" smtClean="0">
                <a:solidFill>
                  <a:srgbClr val="4474B7"/>
                </a:solidFill>
                <a:sym typeface="Wingdings" pitchFamily="2" charset="2"/>
              </a:rPr>
              <a:t>4</a:t>
            </a:r>
            <a:r>
              <a:rPr lang="en-US" sz="1400" b="1" dirty="0" smtClean="0">
                <a:solidFill>
                  <a:srgbClr val="4474B7"/>
                </a:solidFill>
                <a:cs typeface="+mn-cs"/>
                <a:sym typeface="Wingdings" pitchFamily="2" charset="2"/>
              </a:rPr>
              <a:t>:   NO</a:t>
            </a:r>
            <a:r>
              <a:rPr lang="en-US" sz="1400" b="1" u="sng" dirty="0" smtClean="0">
                <a:solidFill>
                  <a:srgbClr val="4474B7"/>
                </a:solidFill>
                <a:cs typeface="+mn-cs"/>
                <a:sym typeface="Wingdings" pitchFamily="2" charset="2"/>
              </a:rPr>
              <a:t>	</a:t>
            </a:r>
            <a:br>
              <a:rPr lang="en-US" sz="1400" b="1" u="sng" dirty="0" smtClean="0">
                <a:solidFill>
                  <a:srgbClr val="4474B7"/>
                </a:solidFill>
                <a:cs typeface="+mn-cs"/>
                <a:sym typeface="Wingdings" pitchFamily="2" charset="2"/>
              </a:rPr>
            </a:br>
            <a:endParaRPr lang="de-DE" sz="1300" b="1" u="sng" dirty="0" smtClean="0">
              <a:solidFill>
                <a:srgbClr val="4474B7"/>
              </a:solidFill>
              <a:cs typeface="+mn-cs"/>
              <a:sym typeface="Wingdings" pitchFamily="2" charset="2"/>
            </a:endParaRPr>
          </a:p>
          <a:p>
            <a:pPr marL="88900" lvl="1" indent="-88900" algn="just" eaLnBrk="1" hangingPunct="1">
              <a:spcBef>
                <a:spcPts val="0"/>
              </a:spcBef>
              <a:buFontTx/>
              <a:buNone/>
              <a:tabLst>
                <a:tab pos="1968500" algn="l"/>
                <a:tab pos="7708900" algn="r"/>
              </a:tabLst>
              <a:defRPr/>
            </a:pPr>
            <a:r>
              <a:rPr lang="de-DE" sz="1400" b="1" baseline="30000" dirty="0" smtClean="0">
                <a:solidFill>
                  <a:srgbClr val="4474B7"/>
                </a:solidFill>
                <a:cs typeface="+mn-cs"/>
                <a:sym typeface="Wingdings" pitchFamily="2" charset="2"/>
              </a:rPr>
              <a:t>1 </a:t>
            </a:r>
            <a:r>
              <a:rPr lang="en-US" sz="1100" b="1" dirty="0" smtClean="0">
                <a:solidFill>
                  <a:srgbClr val="4474B7"/>
                </a:solidFill>
                <a:sym typeface="Wingdings" pitchFamily="2" charset="2"/>
              </a:rPr>
              <a:t>Do you receive financial support or support in kind (e.g. free radiopharmaceuticals) from companies/institutions for your research activities? If yes, please specify for which research activity and from which company.</a:t>
            </a:r>
          </a:p>
          <a:p>
            <a:pPr marL="88900" lvl="1" indent="-88900" algn="just" eaLnBrk="1" hangingPunct="1">
              <a:spcBef>
                <a:spcPts val="0"/>
              </a:spcBef>
              <a:buFontTx/>
              <a:buNone/>
              <a:tabLst>
                <a:tab pos="1968500" algn="l"/>
                <a:tab pos="7708900" algn="r"/>
              </a:tabLst>
              <a:defRPr/>
            </a:pPr>
            <a:r>
              <a:rPr lang="de-DE" sz="1400" b="1" baseline="30000" dirty="0" smtClean="0">
                <a:solidFill>
                  <a:srgbClr val="4474B7"/>
                </a:solidFill>
                <a:sym typeface="Wingdings" pitchFamily="2" charset="2"/>
              </a:rPr>
              <a:t>2 </a:t>
            </a:r>
            <a:r>
              <a:rPr lang="en-US" sz="1100" b="1" dirty="0" smtClean="0">
                <a:solidFill>
                  <a:srgbClr val="4474B7"/>
                </a:solidFill>
                <a:sym typeface="Wingdings" pitchFamily="2" charset="2"/>
              </a:rPr>
              <a:t>Are you acting as a consultant to any company in the field of Nuclear Medicine? If yes, please specify for which company you are acting.</a:t>
            </a:r>
          </a:p>
          <a:p>
            <a:pPr marL="88900" lvl="1" indent="-88900" algn="just" eaLnBrk="1" hangingPunct="1">
              <a:spcBef>
                <a:spcPts val="0"/>
              </a:spcBef>
              <a:buFontTx/>
              <a:buNone/>
              <a:tabLst>
                <a:tab pos="1968500" algn="l"/>
                <a:tab pos="7708900" algn="r"/>
              </a:tabLst>
              <a:defRPr/>
            </a:pPr>
            <a:r>
              <a:rPr lang="de-DE" sz="1400" b="1" baseline="30000" dirty="0" smtClean="0">
                <a:solidFill>
                  <a:srgbClr val="4474B7"/>
                </a:solidFill>
                <a:sym typeface="Wingdings" pitchFamily="2" charset="2"/>
              </a:rPr>
              <a:t>3 </a:t>
            </a:r>
            <a:r>
              <a:rPr lang="en-US" sz="1100" b="1" dirty="0" smtClean="0">
                <a:solidFill>
                  <a:srgbClr val="4474B7"/>
                </a:solidFill>
                <a:sym typeface="Wingdings" pitchFamily="2" charset="2"/>
              </a:rPr>
              <a:t>Are you hired and paid by a speakers bureau to hold scientific talks? If yes, please specify by which speakers bureau and on which subject.</a:t>
            </a:r>
          </a:p>
          <a:p>
            <a:pPr marL="88900" lvl="1" indent="0" algn="just" eaLnBrk="1" hangingPunct="1">
              <a:spcBef>
                <a:spcPts val="0"/>
              </a:spcBef>
              <a:buFontTx/>
              <a:buNone/>
              <a:tabLst>
                <a:tab pos="1968500" algn="l"/>
                <a:tab pos="7708900" algn="r"/>
              </a:tabLst>
              <a:defRPr/>
            </a:pPr>
            <a:r>
              <a:rPr lang="en-US" sz="1100" b="1" dirty="0" smtClean="0">
                <a:solidFill>
                  <a:srgbClr val="4474B7"/>
                </a:solidFill>
                <a:sym typeface="Wingdings" pitchFamily="2" charset="2"/>
              </a:rPr>
              <a:t>Are you paid by any company to hold scientific talks in the field of Nuclear Medicine? If yes, please specify by which company and for which talks.</a:t>
            </a:r>
          </a:p>
          <a:p>
            <a:pPr marL="0" lvl="1" indent="0" algn="just" eaLnBrk="1" hangingPunct="1">
              <a:spcBef>
                <a:spcPts val="0"/>
              </a:spcBef>
              <a:buFontTx/>
              <a:buNone/>
              <a:tabLst>
                <a:tab pos="1968500" algn="l"/>
                <a:tab pos="7708900" algn="r"/>
              </a:tabLst>
              <a:defRPr/>
            </a:pPr>
            <a:r>
              <a:rPr lang="de-DE" sz="1400" b="1" baseline="30000" dirty="0" smtClean="0">
                <a:solidFill>
                  <a:srgbClr val="4474B7"/>
                </a:solidFill>
                <a:sym typeface="Wingdings" pitchFamily="2" charset="2"/>
              </a:rPr>
              <a:t>4</a:t>
            </a:r>
            <a:r>
              <a:rPr lang="de-DE" sz="1100" b="1" dirty="0" smtClean="0">
                <a:solidFill>
                  <a:srgbClr val="4474B7"/>
                </a:solidFill>
                <a:sym typeface="Wingdings" pitchFamily="2" charset="2"/>
              </a:rPr>
              <a:t> </a:t>
            </a:r>
            <a:r>
              <a:rPr lang="en-US" sz="1100" b="1" dirty="0" smtClean="0">
                <a:solidFill>
                  <a:srgbClr val="4474B7"/>
                </a:solidFill>
                <a:sym typeface="Wingdings" pitchFamily="2" charset="2"/>
              </a:rPr>
              <a:t>Do you receive any other honoraria not mentioned above that you would like to disclose? If yes, please specify.</a:t>
            </a:r>
          </a:p>
          <a:p>
            <a:pPr marL="88900" lvl="1" indent="0" algn="just" eaLnBrk="1" hangingPunct="1">
              <a:spcBef>
                <a:spcPts val="0"/>
              </a:spcBef>
              <a:buFontTx/>
              <a:buNone/>
              <a:tabLst>
                <a:tab pos="1968500" algn="l"/>
                <a:tab pos="7708900" algn="r"/>
              </a:tabLst>
              <a:defRPr/>
            </a:pPr>
            <a:r>
              <a:rPr lang="en-US" sz="1100" b="1" dirty="0" smtClean="0">
                <a:solidFill>
                  <a:srgbClr val="4474B7"/>
                </a:solidFill>
                <a:sym typeface="Wingdings" pitchFamily="2" charset="2"/>
              </a:rPr>
              <a:t>Do you hold shares in any companies in the field of Nuclear Medicine which would give rise to a potential conflict of interest and which you need to disclose? If yes, please specify.</a:t>
            </a:r>
          </a:p>
          <a:p>
            <a:pPr marL="444500" lvl="1" indent="-44450" eaLnBrk="1" hangingPunct="1">
              <a:spcBef>
                <a:spcPts val="0"/>
              </a:spcBef>
              <a:buFontTx/>
              <a:buNone/>
              <a:tabLst>
                <a:tab pos="1968500" algn="l"/>
                <a:tab pos="7708900" algn="r"/>
              </a:tabLst>
              <a:defRPr/>
            </a:pPr>
            <a:endParaRPr lang="en-US" sz="1100" b="1" dirty="0" smtClean="0">
              <a:solidFill>
                <a:srgbClr val="4474B7"/>
              </a:solidFill>
              <a:sym typeface="Wingdings" pitchFamily="2" charset="2"/>
            </a:endParaRPr>
          </a:p>
          <a:p>
            <a:pPr marL="444500" lvl="1" indent="-44450" eaLnBrk="1" hangingPunct="1">
              <a:spcBef>
                <a:spcPts val="0"/>
              </a:spcBef>
              <a:buFontTx/>
              <a:buNone/>
              <a:tabLst>
                <a:tab pos="1968500" algn="l"/>
                <a:tab pos="7708900" algn="r"/>
              </a:tabLst>
              <a:defRPr/>
            </a:pPr>
            <a:endParaRPr lang="en-US" sz="1000" b="1" dirty="0" smtClean="0">
              <a:solidFill>
                <a:srgbClr val="4474B7"/>
              </a:solidFill>
              <a:sym typeface="Wingdings" pitchFamily="2" charset="2"/>
            </a:endParaRPr>
          </a:p>
          <a:p>
            <a:pPr marL="444500" lvl="1" indent="-44450" eaLnBrk="1" hangingPunct="1">
              <a:spcBef>
                <a:spcPts val="0"/>
              </a:spcBef>
              <a:buFontTx/>
              <a:buNone/>
              <a:tabLst>
                <a:tab pos="1968500" algn="l"/>
                <a:tab pos="7708900" algn="r"/>
              </a:tabLst>
              <a:defRPr/>
            </a:pPr>
            <a:endParaRPr lang="en-US" sz="1400" b="1" baseline="30000" dirty="0" smtClean="0">
              <a:solidFill>
                <a:srgbClr val="4474B7"/>
              </a:solidFill>
              <a:cs typeface="+mn-cs"/>
              <a:sym typeface="Wingdings" pitchFamily="2" charset="2"/>
            </a:endParaRPr>
          </a:p>
          <a:p>
            <a:pPr marL="781050" lvl="1" indent="-381000" eaLnBrk="1" hangingPunct="1">
              <a:spcBef>
                <a:spcPts val="0"/>
              </a:spcBef>
              <a:buFontTx/>
              <a:buNone/>
              <a:tabLst>
                <a:tab pos="1968500" algn="l"/>
                <a:tab pos="7708900" algn="r"/>
              </a:tabLst>
              <a:defRPr/>
            </a:pPr>
            <a:endParaRPr lang="en-US" sz="1300" b="1" u="sng" dirty="0" smtClean="0">
              <a:solidFill>
                <a:srgbClr val="4474B7"/>
              </a:solidFill>
              <a:cs typeface="+mn-cs"/>
              <a:sym typeface="Wingdings" pitchFamily="2" charset="2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2483853" y="5269831"/>
            <a:ext cx="4711031" cy="649705"/>
            <a:chOff x="1494595" y="48818800"/>
            <a:chExt cx="11328400" cy="1727200"/>
          </a:xfrm>
        </p:grpSpPr>
        <p:pic>
          <p:nvPicPr>
            <p:cNvPr id="4" name="Picture 34" descr="Cypru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2955" y="48818800"/>
              <a:ext cx="2524709" cy="172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6" descr="Diathrotik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62230" y="48818800"/>
              <a:ext cx="2020458" cy="172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9" descr="Europe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94595" y="48818800"/>
              <a:ext cx="2073794" cy="172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13"/>
            <p:cNvPicPr>
              <a:picLocks noChangeAspect="1" noChangeArrowheads="1"/>
            </p:cNvPicPr>
            <p:nvPr/>
          </p:nvPicPr>
          <p:blipFill>
            <a:blip r:embed="rId6" cstate="print"/>
            <a:srcRect t="7092"/>
            <a:stretch>
              <a:fillRect/>
            </a:stretch>
          </p:blipFill>
          <p:spPr bwMode="auto">
            <a:xfrm>
              <a:off x="9267255" y="48818800"/>
              <a:ext cx="3555740" cy="172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654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/>
              <a:t>Προοπτική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328" y="2743200"/>
            <a:ext cx="2230697" cy="431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Ιστορική εξέλιξη</a:t>
            </a:r>
            <a:endParaRPr lang="en-US" dirty="0"/>
          </a:p>
        </p:txBody>
      </p:sp>
      <p:pic>
        <p:nvPicPr>
          <p:cNvPr id="1027" name="Picture 3" descr="C:\Users\Charalambos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85555"/>
            <a:ext cx="7391400" cy="395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02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7668" y="304800"/>
            <a:ext cx="7756263" cy="838200"/>
          </a:xfrm>
        </p:spPr>
        <p:txBody>
          <a:bodyPr/>
          <a:lstStyle/>
          <a:p>
            <a:r>
              <a:rPr lang="el-GR" sz="4000" dirty="0" smtClean="0"/>
              <a:t>Ιστορική εξέλιξη</a:t>
            </a:r>
            <a:endParaRPr lang="en-US" sz="4000" dirty="0"/>
          </a:p>
        </p:txBody>
      </p:sp>
      <p:pic>
        <p:nvPicPr>
          <p:cNvPr id="2050" name="Picture 2" descr="C:\Users\Charalambos\Desktop\Dropbox\Medical Physics Department\Charalambos\cf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5873825" cy="454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86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Λήξη προσφοράς Υπηρεσιών Ακτινοθεραπείας στο Γενικό Νοσοκομείο Λευκωσίας.</a:t>
            </a:r>
          </a:p>
          <a:p>
            <a:r>
              <a:rPr lang="el-GR" dirty="0" smtClean="0"/>
              <a:t>Εισαγωγή νομοθεσίας περί ακτινοπροστασίας.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2002</a:t>
            </a:r>
            <a:r>
              <a:rPr lang="en-GB" dirty="0" smtClean="0"/>
              <a:t>-2005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9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80" y="2247900"/>
            <a:ext cx="5369040" cy="38782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2003</a:t>
            </a:r>
            <a:r>
              <a:rPr lang="en-GB" sz="4000" dirty="0" smtClean="0"/>
              <a:t> – Medical Devices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7169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1028253"/>
          </a:xfrm>
        </p:spPr>
        <p:txBody>
          <a:bodyPr/>
          <a:lstStyle/>
          <a:p>
            <a:r>
              <a:rPr lang="el-GR" dirty="0" smtClean="0"/>
              <a:t>Λειτουργικός διαχωρισμός των Υπηρεσιών Πυρηνικής Ιατρικής από τις Υπηρεσίες Ιατρικής Φυσικής.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77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1942653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Εφαρμογή προνοιών νομοθεσίας περί ακτινοπροστασίας - Πρόγραμμα διασφάλισης ποιότητας, δοσιμετρία ασθενών, βελτιστοποίηση, συμβουλές για ακτινοπροστασία και συναφή ζητήματα.</a:t>
            </a:r>
          </a:p>
          <a:p>
            <a:r>
              <a:rPr lang="el-GR" dirty="0" smtClean="0"/>
              <a:t>Ακτινολογικά εργαστήρια, εργαστήρια πυρηνικής ιατρικής, εργαστήρια επεμβατικής ακτινολογίας, εργαστήρια επεμβατικής </a:t>
            </a:r>
            <a:r>
              <a:rPr lang="el-GR" dirty="0" err="1" smtClean="0"/>
              <a:t>καρδιόλογίας</a:t>
            </a:r>
            <a:r>
              <a:rPr lang="el-GR" dirty="0" smtClean="0"/>
              <a:t>, </a:t>
            </a:r>
            <a:r>
              <a:rPr lang="el-GR" smtClean="0"/>
              <a:t>οδοντιατρικά εργαστήρια.</a:t>
            </a: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56263" cy="1054250"/>
          </a:xfrm>
        </p:spPr>
        <p:txBody>
          <a:bodyPr/>
          <a:lstStyle/>
          <a:p>
            <a:r>
              <a:rPr lang="el-GR" sz="3200" dirty="0" smtClean="0"/>
              <a:t>Κυριότεροι τομείς δραστηριότητας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3312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Γενικά Νοσοκομεία Λευκωσίας, Λεμεσού, Λάρνακας Πάφου, Αμμοχώστου.</a:t>
            </a:r>
          </a:p>
          <a:p>
            <a:r>
              <a:rPr lang="el-GR" dirty="0" smtClean="0"/>
              <a:t>Νοσοκομείο Πόλεως </a:t>
            </a:r>
            <a:r>
              <a:rPr lang="el-GR" dirty="0" err="1" smtClean="0"/>
              <a:t>Χρυσοχούς</a:t>
            </a:r>
            <a:r>
              <a:rPr lang="el-GR" dirty="0" smtClean="0"/>
              <a:t>, </a:t>
            </a:r>
            <a:r>
              <a:rPr lang="el-GR" dirty="0" err="1" smtClean="0"/>
              <a:t>Μακάρειο</a:t>
            </a:r>
            <a:r>
              <a:rPr lang="el-GR" dirty="0" smtClean="0"/>
              <a:t> Νοσοκομείο, 106 ΣΝΕ, ΚΥ </a:t>
            </a:r>
            <a:r>
              <a:rPr lang="el-GR" dirty="0" err="1" smtClean="0"/>
              <a:t>Αγναντζιάς</a:t>
            </a:r>
            <a:r>
              <a:rPr lang="el-GR" dirty="0" smtClean="0"/>
              <a:t>, Κέντρο Μαστογραφίας </a:t>
            </a:r>
            <a:r>
              <a:rPr lang="el-GR" dirty="0" err="1" smtClean="0"/>
              <a:t>Μακένζυ</a:t>
            </a:r>
            <a:r>
              <a:rPr lang="el-GR" dirty="0" smtClean="0"/>
              <a:t>,  Παλαιό Γ Ν Λεμεσού, Νοσοκομείο </a:t>
            </a:r>
            <a:r>
              <a:rPr lang="el-GR" dirty="0" err="1" smtClean="0"/>
              <a:t>Κυπερούντας</a:t>
            </a:r>
            <a:r>
              <a:rPr lang="el-GR" dirty="0" smtClean="0"/>
              <a:t>, Κέντρα Υγείας </a:t>
            </a:r>
            <a:r>
              <a:rPr lang="el-GR" dirty="0" err="1" smtClean="0"/>
              <a:t>Αθαλάσσας</a:t>
            </a:r>
            <a:r>
              <a:rPr lang="el-GR" dirty="0" smtClean="0"/>
              <a:t>, Πύργου </a:t>
            </a:r>
            <a:r>
              <a:rPr lang="el-GR" dirty="0" err="1" smtClean="0"/>
              <a:t>Τηλλυρίας</a:t>
            </a:r>
            <a:r>
              <a:rPr lang="el-GR" dirty="0" smtClean="0"/>
              <a:t>, </a:t>
            </a:r>
            <a:r>
              <a:rPr lang="el-GR" dirty="0" err="1" smtClean="0"/>
              <a:t>Ανθούπολης</a:t>
            </a:r>
            <a:r>
              <a:rPr lang="el-GR" dirty="0" smtClean="0"/>
              <a:t>, Κάμπου </a:t>
            </a:r>
            <a:r>
              <a:rPr lang="el-GR" dirty="0" err="1" smtClean="0"/>
              <a:t>Τσακκίστρας</a:t>
            </a:r>
            <a:r>
              <a:rPr lang="el-GR" dirty="0" smtClean="0"/>
              <a:t>, Αγρού, </a:t>
            </a:r>
            <a:r>
              <a:rPr lang="el-GR" dirty="0" err="1" smtClean="0"/>
              <a:t>Λατσιών</a:t>
            </a:r>
            <a:r>
              <a:rPr lang="el-GR" dirty="0" smtClean="0"/>
              <a:t>, </a:t>
            </a:r>
            <a:r>
              <a:rPr lang="el-GR" dirty="0" err="1" smtClean="0"/>
              <a:t>Στροβόλου</a:t>
            </a:r>
            <a:r>
              <a:rPr lang="el-GR" dirty="0" smtClean="0"/>
              <a:t>, Ακακίου, </a:t>
            </a:r>
            <a:r>
              <a:rPr lang="el-GR" dirty="0" err="1" smtClean="0"/>
              <a:t>Ευρύχους</a:t>
            </a:r>
            <a:r>
              <a:rPr lang="el-GR" dirty="0" smtClean="0"/>
              <a:t>,  Αγίου </a:t>
            </a:r>
            <a:r>
              <a:rPr lang="el-GR" dirty="0" err="1" smtClean="0"/>
              <a:t>Δομετίου</a:t>
            </a:r>
            <a:r>
              <a:rPr lang="el-GR" dirty="0" smtClean="0"/>
              <a:t>, </a:t>
            </a:r>
            <a:r>
              <a:rPr lang="el-GR" dirty="0" err="1" smtClean="0"/>
              <a:t>Κυπερούντας</a:t>
            </a:r>
            <a:r>
              <a:rPr lang="el-GR" dirty="0" smtClean="0"/>
              <a:t>, </a:t>
            </a:r>
            <a:r>
              <a:rPr lang="el-GR" dirty="0" err="1" smtClean="0"/>
              <a:t>Ιδαλίου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56263" cy="1054250"/>
          </a:xfrm>
        </p:spPr>
        <p:txBody>
          <a:bodyPr/>
          <a:lstStyle/>
          <a:p>
            <a:r>
              <a:rPr lang="el-GR" sz="2800" dirty="0" smtClean="0"/>
              <a:t>Πρόγραμμα διασφάλισης Ποιότητας – </a:t>
            </a:r>
            <a:br>
              <a:rPr lang="el-GR" sz="2800" dirty="0" smtClean="0"/>
            </a:br>
            <a:r>
              <a:rPr lang="el-GR" sz="2800" dirty="0" smtClean="0"/>
              <a:t>Κατανομή εξοπλισμού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943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eere Präsentation">
  <a:themeElements>
    <a:clrScheme name="1_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charset="-128"/>
          </a:defRPr>
        </a:defPPr>
      </a:lstStyle>
    </a:lnDef>
  </a:objectDefaults>
  <a:extraClrSchemeLst>
    <a:extraClrScheme>
      <a:clrScheme name="1_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2393</TotalTime>
  <Words>721</Words>
  <Application>Microsoft Office PowerPoint</Application>
  <PresentationFormat>On-screen Show (4:3)</PresentationFormat>
  <Paragraphs>129</Paragraphs>
  <Slides>25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Hardcover</vt:lpstr>
      <vt:lpstr>1_Leere Präsentation</vt:lpstr>
      <vt:lpstr>To Τμήμα Ιατρικής Φυσικής στις Ιατρικές Υπηρεσίες και οι Προοπτικές του</vt:lpstr>
      <vt:lpstr>Ιστορικό (1)</vt:lpstr>
      <vt:lpstr>Ιστορική εξέλιξη</vt:lpstr>
      <vt:lpstr>Ιστορική εξέλιξη</vt:lpstr>
      <vt:lpstr>2002-2005</vt:lpstr>
      <vt:lpstr>2003 – Medical Devices</vt:lpstr>
      <vt:lpstr>2006</vt:lpstr>
      <vt:lpstr>Κυριότεροι τομείς δραστηριότητας</vt:lpstr>
      <vt:lpstr>Πρόγραμμα διασφάλισης Ποιότητας –  Κατανομή εξοπλισμού</vt:lpstr>
      <vt:lpstr>Πρόγραμμα διασφάλισης Ποιότητας –  Κατανομή εξοπλισμού</vt:lpstr>
      <vt:lpstr>Πρόγραμμα διασφάλισης Ποιότητας –  Κατανομή εξοπλισμού</vt:lpstr>
      <vt:lpstr>Ακτινοπροστασία – Δοσιμετρία Προσωπικού</vt:lpstr>
      <vt:lpstr>Δοσιμετρία Ασθενών</vt:lpstr>
      <vt:lpstr>Μη-ιονίζουσες ακτινοβολίες</vt:lpstr>
      <vt:lpstr>Ραδιοϊσοτοπικές  θεραπείες Ι-131</vt:lpstr>
      <vt:lpstr>Ραδιοϊσοτοπικές  θεραπείες Ι-131</vt:lpstr>
      <vt:lpstr>Ραδιολογική και πυρηνική ασφάλεια</vt:lpstr>
      <vt:lpstr>Εκπαίδευση</vt:lpstr>
      <vt:lpstr>Secondary Standard Dosimetry Laboratory</vt:lpstr>
      <vt:lpstr>Ανάπτυξη και συντήρηση λογισμικού και συστημάτων διαχείρισης εικόνας</vt:lpstr>
      <vt:lpstr>Ανάπτυξη και συντήρηση λογισμικού και συστημάτων διαχείρισης εικόνας</vt:lpstr>
      <vt:lpstr>Ανάπτυξη και συντήρηση λογισμικού και συστημάτων διαχείρισης εικόνας</vt:lpstr>
      <vt:lpstr>Διαχείριση Ιατρικής Εικόνας</vt:lpstr>
      <vt:lpstr>Optimizing Diagnostic Value in SPECT Myocardial Perfusion Imaging</vt:lpstr>
      <vt:lpstr>Προοπτική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Τμήμα Ιατρικής φυσικής στις Ιατρικές Υπηρεσίες και οι Προοπτικές του</dc:title>
  <dc:creator>Charalambos</dc:creator>
  <cp:lastModifiedBy>Charalambos</cp:lastModifiedBy>
  <cp:revision>45</cp:revision>
  <dcterms:created xsi:type="dcterms:W3CDTF">2006-08-16T00:00:00Z</dcterms:created>
  <dcterms:modified xsi:type="dcterms:W3CDTF">2013-02-01T22:15:53Z</dcterms:modified>
</cp:coreProperties>
</file>