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4" r:id="rId2"/>
    <p:sldId id="258" r:id="rId3"/>
    <p:sldId id="260" r:id="rId4"/>
    <p:sldId id="262" r:id="rId5"/>
    <p:sldId id="263" r:id="rId6"/>
    <p:sldId id="265" r:id="rId7"/>
    <p:sldId id="266" r:id="rId8"/>
    <p:sldId id="270" r:id="rId9"/>
    <p:sldId id="286" r:id="rId10"/>
    <p:sldId id="288" r:id="rId11"/>
    <p:sldId id="287" r:id="rId12"/>
    <p:sldId id="289" r:id="rId13"/>
    <p:sldId id="276" r:id="rId14"/>
    <p:sldId id="284" r:id="rId15"/>
    <p:sldId id="278" r:id="rId16"/>
    <p:sldId id="281" r:id="rId17"/>
    <p:sldId id="277" r:id="rId18"/>
    <p:sldId id="280" r:id="rId19"/>
    <p:sldId id="279" r:id="rId20"/>
    <p:sldId id="290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nicos Demetriades" initials="PC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1A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87" autoAdjust="0"/>
  </p:normalViewPr>
  <p:slideViewPr>
    <p:cSldViewPr>
      <p:cViewPr varScale="1">
        <p:scale>
          <a:sx n="69" d="100"/>
          <a:sy n="69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76722-7F98-49E5-9C15-E64E4C58FF3E}" type="datetimeFigureOut">
              <a:rPr lang="en-GB" smtClean="0"/>
              <a:pPr/>
              <a:t>29/01/2013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B3447-CC4E-45B8-9AEA-FC7E6797EF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715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B3447-CC4E-45B8-9AEA-FC7E6797EF1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0641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www.mlsi.gov.cy/dli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CC56C7-6789-481C-B0C5-E6CE10C80053}" type="slidenum">
              <a:rPr lang="el-GR" sz="1200" smtClean="0"/>
              <a:pPr eaLnBrk="1" hangingPunct="1"/>
              <a:t>8</a:t>
            </a:fld>
            <a:endParaRPr lang="el-GR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prstClr val="black"/>
                </a:solidFill>
              </a:rPr>
              <a:t>www.mlsi.gov.cy/dli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FFCBE1-867C-42AE-B7FC-B127A364CAA4}" type="slidenum">
              <a:rPr lang="el-GR" sz="1200" smtClean="0">
                <a:solidFill>
                  <a:prstClr val="black"/>
                </a:solidFill>
              </a:rPr>
              <a:pPr eaLnBrk="1" hangingPunct="1"/>
              <a:t>9</a:t>
            </a:fld>
            <a:endParaRPr lang="el-GR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Σεμινάριο Συλλόγου Φυσικών Ιατρικής Κύπρου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8A-FE7B-492F-A253-A93258D45D4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888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468313" y="1844675"/>
            <a:ext cx="4038600" cy="417671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9313" y="1844675"/>
            <a:ext cx="4038600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Σεμινάριο Συλλόγου Φυσικών Ιατρικής Κύπρου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E933BC-ED0B-473E-BF8B-45BDB69C919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8506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38600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9313" y="1844675"/>
            <a:ext cx="4038600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Σεμινάριο Συλλόγου Φυσικών Ιατρικής Κύπρου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E1B75B-CDC0-4BD5-9445-253AA2BCD8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5524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Σεμινάριο Συλλόγου Φυσικών Ιατρικής Κύπρου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AC444-C309-489C-A96B-929C2E3A2D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294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4038600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844675"/>
            <a:ext cx="4038600" cy="201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008438"/>
            <a:ext cx="4038600" cy="201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Σεμινάριο Συλλόγου Φυσικών Ιατρικής Κύπρου</a:t>
            </a: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11925-7785-4AB0-96DC-CEAF033F56A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1718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38600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844675"/>
            <a:ext cx="4038600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Σεμινάριο Συλλόγου Φυσικών Ιατρικής Κύπρου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D4234-E0CE-449B-9018-5EE71424AD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6557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38600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844675"/>
            <a:ext cx="4038600" cy="201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008438"/>
            <a:ext cx="4038600" cy="201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Σεμινάριο Συλλόγου Φυσικών Ιατρικής Κύπρου</a:t>
            </a: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4D44C-C66B-4EA1-8BEB-B7770928912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102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844675"/>
            <a:ext cx="4038600" cy="201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844675"/>
            <a:ext cx="4038600" cy="201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8313" y="4008438"/>
            <a:ext cx="8229600" cy="201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Σεμινάριο Συλλόγου Φυσικών Ιατρικής Κύπρου</a:t>
            </a: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6FFE0-254F-4F43-95BF-D90C679F8C1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0736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4038600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844675"/>
            <a:ext cx="4038600" cy="417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Σεμινάριο Συλλόγου Φυσικών Ιατρικής Κύπρου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A8242-344C-4257-8405-B5CCDBBA46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9203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844675"/>
            <a:ext cx="4038600" cy="201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844675"/>
            <a:ext cx="4038600" cy="201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313" y="4008438"/>
            <a:ext cx="4038600" cy="201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13" y="4008438"/>
            <a:ext cx="4038600" cy="201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Σεμινάριο Συλλόγου Φυσικών Ιατρικής Κύπρου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C4869-41B7-420B-BBDB-59C150E6F0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5211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 smtClean="0"/>
              <a:t>Σεμινάριο Συλλόγου Φυσικών Ιατρικής Κύπρου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475965-0522-4D6F-9D6F-86B7439A1B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2873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296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latin typeface="Arial" charset="0"/>
              </a:rPr>
              <a:t>2 Φεβρουαρίου 2013</a:t>
            </a:r>
            <a:endParaRPr lang="el-GR">
              <a:latin typeface="Arial" charset="0"/>
            </a:endParaRP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latin typeface="Arial" charset="0"/>
              </a:rPr>
              <a:t>Σεμινάριο Συλλόγου Φυσικών Ιατρικής Κύπρου</a:t>
            </a:r>
            <a:endParaRPr lang="en-US">
              <a:latin typeface="Arial" charset="0"/>
            </a:endParaRP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00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E765E2-BF1F-48AB-BE41-A54A15358410}" type="slidenum">
              <a:rPr lang="el-GR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latin typeface="Arial" charset="0"/>
            </a:endParaRPr>
          </a:p>
        </p:txBody>
      </p:sp>
      <p:pic>
        <p:nvPicPr>
          <p:cNvPr id="1031" name="Picture 15" descr="LOGO LABOUR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425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052736"/>
            <a:ext cx="8072494" cy="1296144"/>
          </a:xfrm>
        </p:spPr>
        <p:txBody>
          <a:bodyPr/>
          <a:lstStyle/>
          <a:p>
            <a:r>
              <a:rPr lang="en-US" sz="4000" dirty="0" smtClean="0"/>
              <a:t>To </a:t>
            </a:r>
            <a:r>
              <a:rPr lang="el-GR" sz="4000" dirty="0" smtClean="0"/>
              <a:t>Νομοθετικό Πλαίσιο Ακτινοπροστασίας στην Κύπρο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7704856" cy="2425824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Υπηρεσία Ελέγχου και Επιθεώρησης για Ακτινοβολίες</a:t>
            </a:r>
          </a:p>
          <a:p>
            <a:r>
              <a:rPr lang="el-GR" dirty="0" smtClean="0">
                <a:solidFill>
                  <a:srgbClr val="002060"/>
                </a:solidFill>
              </a:rPr>
              <a:t>ΤΜΗΜΑ ΕΠΙΘΕΩΡΗΣΗΣ ΕΡΓΑΣΙΑΣ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ΥΠΟΥΡΓΕΙΟ ΕΡΓΑΣΙΑΣ ΚΑΙ ΚΟΙΝΩΝΙΚΩΝ ΑΣΦΑΛΙΣΕΩΝ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38898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0000"/>
                </a:solidFill>
              </a:rPr>
              <a:t>2 Φεβρουαρίου 2013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8860" y="6245225"/>
            <a:ext cx="4572032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21A0FF"/>
                </a:solidFill>
              </a:rPr>
              <a:t>Ημερίδα Συλλόγου Φυσικών Ιατρικής Κύπρου</a:t>
            </a:r>
            <a:endParaRPr lang="en-US" dirty="0">
              <a:solidFill>
                <a:srgbClr val="21A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1448A-FE7B-492F-A253-A93258D45D4A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687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90" y="260648"/>
            <a:ext cx="8229600" cy="7191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Ειδικευμένος Εμπειρογνώμονας</a:t>
            </a:r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68313" y="1124745"/>
            <a:ext cx="8229600" cy="4896644"/>
          </a:xfrm>
        </p:spPr>
        <p:txBody>
          <a:bodyPr>
            <a:normAutofit/>
          </a:bodyPr>
          <a:lstStyle/>
          <a:p>
            <a:endParaRPr lang="el-GR" sz="2000" b="0" dirty="0">
              <a:solidFill>
                <a:schemeClr val="tx1"/>
              </a:solidFill>
              <a:effectLst/>
            </a:endParaRPr>
          </a:p>
          <a:p>
            <a:r>
              <a:rPr lang="el-GR" sz="2000" b="0" dirty="0" smtClean="0">
                <a:solidFill>
                  <a:schemeClr val="tx1"/>
                </a:solidFill>
                <a:effectLst/>
              </a:rPr>
              <a:t>Αναγνωρίζεται από την Αρμόδια Αρχή</a:t>
            </a:r>
          </a:p>
          <a:p>
            <a:r>
              <a:rPr lang="el-GR" sz="2000" b="0" dirty="0" smtClean="0">
                <a:solidFill>
                  <a:schemeClr val="tx1"/>
                </a:solidFill>
                <a:effectLst/>
              </a:rPr>
              <a:t>Διαθέτει τις απαιτούμενες γνώσεις, κατάρτιση και εμπειρία ώστε να</a:t>
            </a:r>
            <a:r>
              <a:rPr lang="en-GB" sz="2000" b="0" dirty="0" smtClean="0">
                <a:solidFill>
                  <a:schemeClr val="tx1"/>
                </a:solidFill>
                <a:effectLst/>
              </a:rPr>
              <a:t>:</a:t>
            </a: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Παρέχει συμβουλές ακτινοπροστασίας </a:t>
            </a: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Διενεργεί εξειδικευμένες μετρήσεις και δοκιμές για υπολογισμό δόσεων, έλεγχο εξοπλισμού, χώρων εργασίας κλπ.</a:t>
            </a: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Παρέχει </a:t>
            </a:r>
            <a:r>
              <a:rPr lang="el-GR" sz="2000" b="0" dirty="0">
                <a:solidFill>
                  <a:schemeClr val="tx1"/>
                </a:solidFill>
                <a:effectLst/>
              </a:rPr>
              <a:t>συμβουλές </a:t>
            </a:r>
            <a:r>
              <a:rPr lang="el-GR" sz="2000" b="0" dirty="0" smtClean="0">
                <a:solidFill>
                  <a:schemeClr val="tx1"/>
                </a:solidFill>
                <a:effectLst/>
              </a:rPr>
              <a:t>για την ορθή χρήση προστατευτικού εξοπλισμού</a:t>
            </a:r>
          </a:p>
          <a:p>
            <a:r>
              <a:rPr lang="el-GR" sz="2000" b="0" dirty="0" smtClean="0">
                <a:solidFill>
                  <a:schemeClr val="tx1"/>
                </a:solidFill>
                <a:effectLst/>
              </a:rPr>
              <a:t>Μέχρι στιγμής έχουν εγκριθεί 8 Ειδικευμένοι Εμπειρογνώμονες στην Κύπρο</a:t>
            </a: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όλοι </a:t>
            </a:r>
            <a:r>
              <a:rPr lang="el-GR" sz="2000" b="0" dirty="0" err="1" smtClean="0">
                <a:solidFill>
                  <a:schemeClr val="tx1"/>
                </a:solidFill>
                <a:effectLst/>
              </a:rPr>
              <a:t>Ιατροφυσικοί</a:t>
            </a:r>
            <a:endParaRPr lang="el-GR" sz="2000" b="0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en-GB" sz="2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2928" y="222010"/>
            <a:ext cx="8229600" cy="778098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el-GR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ρόταση νέας Οδηγίας Βασικών Κανονισμών</a:t>
            </a:r>
            <a:br>
              <a:rPr lang="el-GR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Ακτινοπροστασίας (</a:t>
            </a:r>
            <a:r>
              <a:rPr lang="en-US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BSS</a:t>
            </a:r>
            <a:r>
              <a:rPr lang="el-GR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10" y="1071546"/>
            <a:ext cx="8215370" cy="492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dirty="0" smtClean="0"/>
              <a:t>Υπό συζήτηση στην ΟΕ «Ατομικές Υποθέσεις» του Συμβουλίου της ΕΕ.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dirty="0" smtClean="0"/>
              <a:t>Αναμένεται η υιοθέτηση της μέχρι τον Ιούνιο 2013 (επί Ιρλανδικής Προεδρίας).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dirty="0" smtClean="0"/>
              <a:t>Ενσωματώνει 5 υφιστάμενες Οδηγίες και 1 Σύσταση σε μία ενιαία Οδηγία με περισσότερα από 100 άρθρα και πολλά Παραρτήματα.</a:t>
            </a:r>
          </a:p>
          <a:p>
            <a:pPr marL="623888" lvl="1" indent="-268288">
              <a:buFont typeface="Symbol" pitchFamily="18" charset="2"/>
              <a:buChar char=""/>
            </a:pPr>
            <a:r>
              <a:rPr lang="el-GR" sz="1600" dirty="0" smtClean="0"/>
              <a:t>Οδηγία 96/29/Ευρατόμ(Καθορισμός των </a:t>
            </a:r>
            <a:r>
              <a:rPr lang="el-GR" sz="1600" dirty="0" smtClean="0">
                <a:solidFill>
                  <a:srgbClr val="FF0000"/>
                </a:solidFill>
              </a:rPr>
              <a:t>βασικών κανόνων ασφαλείας </a:t>
            </a:r>
            <a:r>
              <a:rPr lang="el-GR" sz="1600" dirty="0" smtClean="0"/>
              <a:t>για την προστασία της υγείας των εργαζομένων και του πληθυσμού από τους κινδύνους που προκύπτουν από </a:t>
            </a:r>
            <a:r>
              <a:rPr lang="el-GR" sz="1600" dirty="0" err="1" smtClean="0"/>
              <a:t>ιονίζουσες</a:t>
            </a:r>
            <a:r>
              <a:rPr lang="el-GR" sz="1600" dirty="0" smtClean="0"/>
              <a:t> ακτινοβολίες)·</a:t>
            </a:r>
          </a:p>
          <a:p>
            <a:pPr marL="623888" lvl="1" indent="-268288">
              <a:buFont typeface="Symbol" pitchFamily="18" charset="2"/>
              <a:buChar char=""/>
            </a:pPr>
            <a:r>
              <a:rPr lang="el-GR" sz="1600" dirty="0" smtClean="0"/>
              <a:t>Οδηγία 97/43/Ευρατόμ (</a:t>
            </a:r>
            <a:r>
              <a:rPr lang="el-GR" sz="1600" dirty="0" smtClean="0">
                <a:solidFill>
                  <a:srgbClr val="FF0000"/>
                </a:solidFill>
              </a:rPr>
              <a:t>Έκθεση για ιατρικούς λόγους</a:t>
            </a:r>
            <a:r>
              <a:rPr lang="el-GR" sz="1600" dirty="0" smtClean="0"/>
              <a:t>)·</a:t>
            </a:r>
          </a:p>
          <a:p>
            <a:pPr marL="623888" lvl="1" indent="-268288">
              <a:buFont typeface="Symbol" pitchFamily="18" charset="2"/>
              <a:buChar char=""/>
            </a:pPr>
            <a:r>
              <a:rPr lang="el-GR" sz="1600" dirty="0" smtClean="0"/>
              <a:t>Οδηγία 90/641/Ευρατόμ (Προστασία των </a:t>
            </a:r>
            <a:r>
              <a:rPr lang="el-GR" sz="1600" dirty="0" smtClean="0">
                <a:solidFill>
                  <a:srgbClr val="FF0000"/>
                </a:solidFill>
              </a:rPr>
              <a:t>εξωτερικών εργαζομένων </a:t>
            </a:r>
            <a:r>
              <a:rPr lang="el-GR" sz="1600" dirty="0" smtClean="0"/>
              <a:t>σε ελεγχόμενη περιοχή)·</a:t>
            </a:r>
          </a:p>
          <a:p>
            <a:pPr marL="623888" lvl="1" indent="-268288">
              <a:buFont typeface="Symbol" pitchFamily="18" charset="2"/>
              <a:buChar char=""/>
            </a:pPr>
            <a:r>
              <a:rPr lang="el-GR" sz="1600" dirty="0" smtClean="0"/>
              <a:t>Οδηγία 89/618/Ευρατόμ (</a:t>
            </a:r>
            <a:r>
              <a:rPr lang="el-GR" sz="1600" dirty="0" smtClean="0">
                <a:solidFill>
                  <a:srgbClr val="FF0000"/>
                </a:solidFill>
              </a:rPr>
              <a:t>Ενημέρωση του κοινού σε περίπτωση έκτακτου κινδύνου από ακτινοβολία</a:t>
            </a:r>
            <a:r>
              <a:rPr lang="el-GR" sz="1600" dirty="0" smtClean="0"/>
              <a:t>)·</a:t>
            </a:r>
          </a:p>
          <a:p>
            <a:pPr marL="623888" lvl="1" indent="-268288">
              <a:buFont typeface="Symbol" pitchFamily="18" charset="2"/>
              <a:buChar char=""/>
            </a:pPr>
            <a:r>
              <a:rPr lang="el-GR" sz="1600" dirty="0" smtClean="0"/>
              <a:t>Οδηγία 2003/122/Ευρατόμ (Έλεγχος των </a:t>
            </a:r>
            <a:r>
              <a:rPr lang="el-GR" sz="1600" dirty="0" smtClean="0">
                <a:solidFill>
                  <a:srgbClr val="FF0000"/>
                </a:solidFill>
              </a:rPr>
              <a:t>κλειστών πηγών ραδιενέργειας </a:t>
            </a:r>
            <a:r>
              <a:rPr lang="el-GR" sz="1600" dirty="0" smtClean="0"/>
              <a:t>και των </a:t>
            </a:r>
            <a:r>
              <a:rPr lang="el-GR" sz="1600" dirty="0" smtClean="0">
                <a:solidFill>
                  <a:srgbClr val="FF0000"/>
                </a:solidFill>
              </a:rPr>
              <a:t>έκθετων πηγών)·</a:t>
            </a:r>
          </a:p>
          <a:p>
            <a:pPr marL="623888" lvl="1" indent="-268288">
              <a:buFont typeface="Symbol" pitchFamily="18" charset="2"/>
              <a:buChar char=""/>
            </a:pPr>
            <a:r>
              <a:rPr lang="el-GR" sz="1600" dirty="0" smtClean="0"/>
              <a:t>Σύσταση 90/143/Ευρατόμ (Προστασία του πληθυσμού από την </a:t>
            </a:r>
            <a:r>
              <a:rPr lang="el-GR" sz="1600" dirty="0" smtClean="0">
                <a:solidFill>
                  <a:srgbClr val="FF0000"/>
                </a:solidFill>
              </a:rPr>
              <a:t>έκθεση στο ραδόνιο μέσα στα κτίρια</a:t>
            </a:r>
            <a:r>
              <a:rPr lang="el-GR" sz="1600" dirty="0" smtClean="0"/>
              <a:t>).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dirty="0" smtClean="0"/>
              <a:t>Εναρμόνιση με τις συστάσεις στο </a:t>
            </a:r>
            <a:r>
              <a:rPr lang="en-US" dirty="0" smtClean="0"/>
              <a:t>ICRP 103 </a:t>
            </a:r>
            <a:r>
              <a:rPr lang="el-GR" dirty="0" smtClean="0"/>
              <a:t>και τους νέους διεθνείς Βασικούς Κανονισμούς Ακτινοπροστασίας</a:t>
            </a:r>
            <a:r>
              <a:rPr lang="en-US" dirty="0" smtClean="0"/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l-GR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8176" y="63912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976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11" name="Slide Number Placeholder 2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475965-0522-4D6F-9D6F-86B7439A1B10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0971"/>
            <a:ext cx="8229600" cy="719137"/>
          </a:xfrm>
        </p:spPr>
        <p:txBody>
          <a:bodyPr/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el-GR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ρόταση νέας Οδηγίας Βασικών Κανονισμών</a:t>
            </a:r>
            <a:br>
              <a:rPr lang="el-GR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Ακτινοπροστασίας (</a:t>
            </a:r>
            <a:r>
              <a:rPr lang="en-US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BSS</a:t>
            </a:r>
            <a:r>
              <a:rPr lang="el-GR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501122" cy="417671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l-GR" sz="1800" dirty="0" smtClean="0">
                <a:solidFill>
                  <a:srgbClr val="FF0000"/>
                </a:solidFill>
                <a:effectLst/>
              </a:rPr>
              <a:t>Τα όρια δόσεων διαφοροποιούνται μερικώς στην υπό συζήτηση </a:t>
            </a:r>
            <a:r>
              <a:rPr lang="en-US" sz="1800" dirty="0" smtClean="0">
                <a:solidFill>
                  <a:srgbClr val="FF0000"/>
                </a:solidFill>
                <a:effectLst/>
              </a:rPr>
              <a:t>O</a:t>
            </a:r>
            <a:r>
              <a:rPr lang="el-GR" sz="1800" dirty="0" err="1" smtClean="0">
                <a:solidFill>
                  <a:srgbClr val="FF0000"/>
                </a:solidFill>
                <a:effectLst/>
              </a:rPr>
              <a:t>δηγία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:</a:t>
            </a:r>
          </a:p>
          <a:p>
            <a:pPr>
              <a:lnSpc>
                <a:spcPct val="80000"/>
              </a:lnSpc>
              <a:buNone/>
            </a:pPr>
            <a:endParaRPr lang="el-GR" sz="1200" dirty="0" smtClean="0">
              <a:solidFill>
                <a:srgbClr val="FF0000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el-GR" sz="1800" dirty="0" smtClean="0">
                <a:solidFill>
                  <a:schemeClr val="tx1"/>
                </a:solidFill>
                <a:effectLst/>
              </a:rPr>
              <a:t>Όρια για επαγγελματική έκθεση: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"/>
              <a:defRPr/>
            </a:pPr>
            <a:r>
              <a:rPr lang="el-GR" sz="1800" dirty="0" smtClean="0">
                <a:solidFill>
                  <a:schemeClr val="tx1"/>
                </a:solidFill>
                <a:effectLst/>
              </a:rPr>
              <a:t>Εκτιθέμενοι εργαζόμενοι</a:t>
            </a:r>
            <a:r>
              <a:rPr lang="en-US" sz="1800" dirty="0" smtClean="0">
                <a:solidFill>
                  <a:schemeClr val="tx1"/>
                </a:solidFill>
                <a:effectLst/>
              </a:rPr>
              <a:t> </a:t>
            </a:r>
            <a:endParaRPr lang="el-GR" sz="1800" dirty="0" smtClean="0">
              <a:solidFill>
                <a:schemeClr val="tx1"/>
              </a:solidFill>
              <a:effectLst/>
            </a:endParaRP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"/>
              <a:defRPr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Φακοί οφθαλμών: </a:t>
            </a:r>
            <a:r>
              <a:rPr lang="en-US" sz="1800" dirty="0" smtClean="0">
                <a:solidFill>
                  <a:srgbClr val="FF0000"/>
                </a:solidFill>
                <a:effectLst/>
              </a:rPr>
              <a:t>20 </a:t>
            </a:r>
            <a:r>
              <a:rPr lang="en-US" sz="1800" dirty="0" err="1" smtClean="0">
                <a:solidFill>
                  <a:srgbClr val="FF0000"/>
                </a:solidFill>
                <a:effectLst/>
              </a:rPr>
              <a:t>mSv</a:t>
            </a:r>
            <a:r>
              <a:rPr lang="en-US" sz="1800" dirty="0" smtClean="0">
                <a:solidFill>
                  <a:srgbClr val="FF0000"/>
                </a:solidFill>
                <a:effectLst/>
              </a:rPr>
              <a:t>/yr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 (όχι ως ο μέσος όρος 5 συνεχόμενων ετών)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, όπως και στα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IBSS</a:t>
            </a:r>
            <a:endParaRPr lang="el-GR" sz="1800" dirty="0" smtClean="0">
              <a:solidFill>
                <a:srgbClr val="FF0000"/>
              </a:solidFill>
              <a:effectLst/>
            </a:endParaRPr>
          </a:p>
          <a:p>
            <a:pPr lvl="1" eaLnBrk="1" hangingPunct="1">
              <a:defRPr/>
            </a:pPr>
            <a:r>
              <a:rPr lang="el-GR" sz="1800" dirty="0" smtClean="0">
                <a:solidFill>
                  <a:srgbClr val="000000"/>
                </a:solidFill>
                <a:effectLst/>
              </a:rPr>
              <a:t>Μαθητευόμενοι και σπουδαστές</a:t>
            </a:r>
          </a:p>
          <a:p>
            <a:pPr marL="1085850" lvl="2">
              <a:lnSpc>
                <a:spcPct val="80000"/>
              </a:lnSpc>
              <a:buFont typeface="Symbol" pitchFamily="18" charset="2"/>
              <a:buChar char="-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Φακοί οφθαλμών: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15</a:t>
            </a:r>
            <a:r>
              <a:rPr lang="en-US" sz="18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effectLst/>
              </a:rPr>
              <a:t>mSv</a:t>
            </a:r>
            <a:r>
              <a:rPr lang="en-US" sz="1800" dirty="0" smtClean="0">
                <a:solidFill>
                  <a:srgbClr val="FF0000"/>
                </a:solidFill>
                <a:effectLst/>
              </a:rPr>
              <a:t>/yr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, IBSS: 20 </a:t>
            </a:r>
            <a:r>
              <a:rPr lang="en-US" sz="1800" b="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/yr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 (τώρα: ισοδύναμος δόση 50 </a:t>
            </a:r>
            <a:r>
              <a:rPr lang="en-US" sz="1800" b="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/yr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)</a:t>
            </a:r>
            <a:endParaRPr lang="el-GR" sz="1800" dirty="0" smtClean="0">
              <a:solidFill>
                <a:srgbClr val="FF0000"/>
              </a:solidFill>
              <a:effectLst/>
            </a:endParaRPr>
          </a:p>
          <a:p>
            <a:pPr lvl="1" eaLnBrk="1" hangingPunct="1">
              <a:defRPr/>
            </a:pPr>
            <a:r>
              <a:rPr lang="el-GR" sz="1800" dirty="0" smtClean="0">
                <a:solidFill>
                  <a:srgbClr val="000000"/>
                </a:solidFill>
                <a:effectLst/>
              </a:rPr>
              <a:t>Επισκέπτες και εθελοντές βοηθοί σε εκθέσεις για ιατρικούς λόγους </a:t>
            </a:r>
          </a:p>
          <a:p>
            <a:pPr lvl="2" eaLnBrk="1" hangingPunct="1">
              <a:buFont typeface="Symbol" pitchFamily="18" charset="2"/>
              <a:buChar char=""/>
              <a:defRPr/>
            </a:pPr>
            <a:r>
              <a:rPr lang="el-GR" sz="1800" dirty="0" smtClean="0">
                <a:solidFill>
                  <a:srgbClr val="FF0000"/>
                </a:solidFill>
                <a:effectLst/>
              </a:rPr>
              <a:t>θα ισχύουν τα όρια των επαγγελματικά εκτιθέμενων</a:t>
            </a:r>
            <a:r>
              <a:rPr lang="el-GR" sz="1800" b="0" dirty="0" smtClean="0">
                <a:solidFill>
                  <a:srgbClr val="FF0000"/>
                </a:solidFill>
                <a:effectLst/>
              </a:rPr>
              <a:t> 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(τώρα: </a:t>
            </a:r>
            <a:r>
              <a:rPr lang="el-GR" sz="1800" b="0" dirty="0" smtClean="0">
                <a:solidFill>
                  <a:srgbClr val="000000"/>
                </a:solidFill>
                <a:effectLst/>
              </a:rPr>
              <a:t>5 </a:t>
            </a:r>
            <a:r>
              <a:rPr lang="en-US" sz="1800" b="0" dirty="0" err="1" smtClean="0">
                <a:solidFill>
                  <a:srgbClr val="000000"/>
                </a:solidFill>
                <a:effectLst/>
              </a:rPr>
              <a:t>mSv</a:t>
            </a:r>
            <a:r>
              <a:rPr lang="el-GR" sz="1800" b="0" dirty="0" smtClean="0">
                <a:solidFill>
                  <a:srgbClr val="000000"/>
                </a:solidFill>
                <a:effectLst/>
              </a:rPr>
              <a:t> καθ’ όλη τη διάρκεια της ακτινολογικής διαδικασίας)</a:t>
            </a:r>
            <a:endParaRPr lang="en-US" sz="1800" dirty="0" smtClean="0">
              <a:solidFill>
                <a:srgbClr val="FF0000"/>
              </a:solidFill>
              <a:effectLst/>
            </a:endParaRPr>
          </a:p>
          <a:p>
            <a:r>
              <a:rPr lang="el-GR" sz="1800" dirty="0" smtClean="0">
                <a:solidFill>
                  <a:schemeClr val="tx1"/>
                </a:solidFill>
                <a:effectLst/>
              </a:rPr>
              <a:t>Ραδόνιο στους χώρους εργασίας/για το κοινό</a:t>
            </a:r>
          </a:p>
          <a:p>
            <a:pPr marL="742950" lvl="2" indent="-342900">
              <a:buFont typeface="Symbol" pitchFamily="18" charset="2"/>
              <a:buChar char=""/>
            </a:pPr>
            <a:r>
              <a:rPr lang="el-GR" sz="1800" dirty="0" smtClean="0">
                <a:solidFill>
                  <a:srgbClr val="FF0000"/>
                </a:solidFill>
                <a:effectLst/>
              </a:rPr>
              <a:t>300 </a:t>
            </a:r>
            <a:r>
              <a:rPr lang="en-US" sz="1800" dirty="0" err="1" smtClean="0">
                <a:solidFill>
                  <a:srgbClr val="FF0000"/>
                </a:solidFill>
                <a:effectLst/>
              </a:rPr>
              <a:t>Bq</a:t>
            </a:r>
            <a:r>
              <a:rPr lang="en-US" sz="1800" dirty="0" smtClean="0">
                <a:solidFill>
                  <a:srgbClr val="FF0000"/>
                </a:solidFill>
                <a:effectLst/>
              </a:rPr>
              <a:t>/m</a:t>
            </a:r>
            <a:r>
              <a:rPr lang="en-US" sz="1800" baseline="30000" dirty="0" smtClean="0">
                <a:solidFill>
                  <a:srgbClr val="FF0000"/>
                </a:solidFill>
                <a:effectLst/>
              </a:rPr>
              <a:t>3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, κατά μέσο όρο ανά έτος.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1"/>
                </a:solidFill>
                <a:effectLst/>
              </a:rPr>
              <a:t>Έκθεση σε γ-ακτινοβολία από οικοδομικά υλικά</a:t>
            </a:r>
          </a:p>
          <a:p>
            <a:pPr marL="742950" lvl="2" indent="-342900">
              <a:buFont typeface="Symbol" pitchFamily="18" charset="2"/>
              <a:buChar char=""/>
            </a:pPr>
            <a:r>
              <a:rPr lang="el-GR" sz="1800" dirty="0" smtClean="0">
                <a:solidFill>
                  <a:srgbClr val="FF0000"/>
                </a:solidFill>
                <a:effectLst/>
              </a:rPr>
              <a:t>1 </a:t>
            </a:r>
            <a:r>
              <a:rPr lang="en-US" sz="1800" dirty="0" err="1" smtClean="0">
                <a:solidFill>
                  <a:srgbClr val="FF0000"/>
                </a:solidFill>
                <a:effectLst/>
              </a:rPr>
              <a:t>mSv</a:t>
            </a:r>
            <a:r>
              <a:rPr lang="en-US" sz="1800" dirty="0" smtClean="0">
                <a:solidFill>
                  <a:srgbClr val="FF0000"/>
                </a:solidFill>
                <a:effectLst/>
              </a:rPr>
              <a:t>/yr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,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επιπρόσθετα στην υπάρχουσα εξωτερική γ-ακτινοβολία.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l-GR" sz="1800" dirty="0" smtClean="0">
              <a:solidFill>
                <a:schemeClr val="tx1"/>
              </a:solidFill>
              <a:effectLst/>
            </a:endParaRPr>
          </a:p>
          <a:p>
            <a:pPr marL="742950" lvl="2" indent="-342900">
              <a:buFont typeface="Symbol" pitchFamily="18" charset="2"/>
              <a:buChar char=""/>
            </a:pPr>
            <a:endParaRPr lang="en-US" sz="1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8176" y="6215082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85728"/>
            <a:ext cx="9001156" cy="814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Π</a:t>
            </a:r>
            <a:r>
              <a:rPr kumimoji="0" lang="el-G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ρόταση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νέας Οδηγίας Βασικών Κανονισμών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Ακτινοπροστασίας 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BSS</a:t>
            </a: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7158" y="1285860"/>
            <a:ext cx="8358246" cy="4879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2400"/>
              </a:lnSpc>
            </a:pPr>
            <a:r>
              <a:rPr lang="el-GR" sz="2000" b="1" dirty="0" smtClean="0">
                <a:solidFill>
                  <a:srgbClr val="FF0000"/>
                </a:solidFill>
              </a:rPr>
              <a:t>Προστασία ασθενών και άλλων ατόμων που υποβάλλονται σε έκθεση για ιατρικούς σκοπούς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36195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εφαρμογή </a:t>
            </a:r>
            <a:r>
              <a:rPr lang="el-GR" dirty="0"/>
              <a:t>της αρχής της αιτιολόγησης</a:t>
            </a:r>
            <a:r>
              <a:rPr lang="el-GR" dirty="0" smtClean="0"/>
              <a:t>·</a:t>
            </a:r>
          </a:p>
          <a:p>
            <a:pPr marL="36195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εφαρμογή της αρχής της βελτιστοποίησης·</a:t>
            </a:r>
            <a:endParaRPr lang="en-US" dirty="0"/>
          </a:p>
          <a:p>
            <a:pPr marL="36195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ενημέρωση </a:t>
            </a:r>
            <a:r>
              <a:rPr lang="el-GR" dirty="0"/>
              <a:t>των ασθενών για τους κινδύνους και τα οφέλη για την υγεία·</a:t>
            </a:r>
            <a:endParaRPr lang="en-US" dirty="0"/>
          </a:p>
          <a:p>
            <a:pPr marL="36195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ενημέρωση </a:t>
            </a:r>
            <a:r>
              <a:rPr lang="el-GR" dirty="0"/>
              <a:t>για τις δόσεις·</a:t>
            </a:r>
            <a:endParaRPr lang="en-US" dirty="0"/>
          </a:p>
          <a:p>
            <a:pPr marL="36195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διαγνωστικά </a:t>
            </a:r>
            <a:r>
              <a:rPr lang="el-GR" dirty="0"/>
              <a:t>επίπεδα αναφοράς·</a:t>
            </a:r>
            <a:endParaRPr lang="en-US" dirty="0"/>
          </a:p>
          <a:p>
            <a:pPr marL="36195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εμπλοκή του </a:t>
            </a:r>
            <a:r>
              <a:rPr lang="el-GR" dirty="0" err="1"/>
              <a:t>ιατροφυσικού</a:t>
            </a:r>
            <a:r>
              <a:rPr lang="el-GR" dirty="0"/>
              <a:t> εμπειρογνώμονα·</a:t>
            </a:r>
            <a:endParaRPr lang="en-US" dirty="0"/>
          </a:p>
          <a:p>
            <a:pPr marL="36195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πρόληψη </a:t>
            </a:r>
            <a:r>
              <a:rPr lang="el-GR" dirty="0"/>
              <a:t>τυχαίων και ακούσιων εκθέσεων για ιατρικούς λόγους.</a:t>
            </a:r>
            <a:endParaRPr lang="en-US" dirty="0"/>
          </a:p>
          <a:p>
            <a:pPr marL="342900" marR="0" lvl="0" indent="-342900" algn="l" defTabSz="914400" rtl="0" eaLnBrk="1" fontAlgn="auto" latinLnBrk="0" hangingPunct="1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ts val="24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l-GR" dirty="0" smtClean="0"/>
              <a:t>Καθορίζονται οι </a:t>
            </a:r>
            <a:r>
              <a:rPr lang="el-GR" dirty="0"/>
              <a:t>ευθύνες </a:t>
            </a:r>
            <a:r>
              <a:rPr lang="el-GR" dirty="0" smtClean="0"/>
              <a:t>των:</a:t>
            </a:r>
          </a:p>
          <a:p>
            <a:pPr marL="800100" lvl="1" indent="-342900">
              <a:lnSpc>
                <a:spcPts val="24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l-GR" dirty="0" smtClean="0"/>
              <a:t>«</a:t>
            </a:r>
            <a:r>
              <a:rPr lang="el-GR" b="1" dirty="0">
                <a:solidFill>
                  <a:srgbClr val="FF0000"/>
                </a:solidFill>
              </a:rPr>
              <a:t>εμπειρογνώμονα ακτινοπροστασίας</a:t>
            </a:r>
            <a:r>
              <a:rPr lang="el-GR" dirty="0" smtClean="0"/>
              <a:t>» (</a:t>
            </a:r>
            <a:r>
              <a:rPr lang="en-US" dirty="0" smtClean="0"/>
              <a:t>RPE)</a:t>
            </a:r>
            <a:r>
              <a:rPr lang="el-GR" dirty="0" smtClean="0"/>
              <a:t>, </a:t>
            </a:r>
          </a:p>
          <a:p>
            <a:pPr marL="800100" lvl="1" indent="-342900">
              <a:lnSpc>
                <a:spcPts val="24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l-GR" dirty="0" smtClean="0"/>
              <a:t>«</a:t>
            </a:r>
            <a:r>
              <a:rPr lang="el-GR" b="1" dirty="0" smtClean="0">
                <a:solidFill>
                  <a:srgbClr val="FF0000"/>
                </a:solidFill>
              </a:rPr>
              <a:t>λειτουργού </a:t>
            </a:r>
            <a:r>
              <a:rPr lang="el-GR" b="1" dirty="0">
                <a:solidFill>
                  <a:srgbClr val="FF0000"/>
                </a:solidFill>
              </a:rPr>
              <a:t>ακτινοπροστασίας</a:t>
            </a:r>
            <a:r>
              <a:rPr lang="el-GR" dirty="0" smtClean="0"/>
              <a:t>»</a:t>
            </a:r>
            <a:r>
              <a:rPr lang="en-US" dirty="0" smtClean="0"/>
              <a:t> (RPO)</a:t>
            </a:r>
            <a:r>
              <a:rPr lang="el-GR" dirty="0" smtClean="0"/>
              <a:t> </a:t>
            </a:r>
          </a:p>
          <a:p>
            <a:pPr marL="800100" lvl="1" indent="-342900">
              <a:lnSpc>
                <a:spcPts val="24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l-GR" dirty="0" smtClean="0"/>
              <a:t>«</a:t>
            </a:r>
            <a:r>
              <a:rPr lang="el-GR" b="1" dirty="0" err="1" smtClean="0">
                <a:solidFill>
                  <a:srgbClr val="FF0000"/>
                </a:solidFill>
              </a:rPr>
              <a:t>ιατροφυσικού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εμπειρογνώμονα</a:t>
            </a:r>
            <a:r>
              <a:rPr lang="el-GR" dirty="0" smtClean="0"/>
              <a:t>»</a:t>
            </a:r>
            <a:r>
              <a:rPr lang="en-US" dirty="0" smtClean="0"/>
              <a:t> (MPE)</a:t>
            </a:r>
            <a:r>
              <a:rPr lang="el-GR" dirty="0" smtClean="0"/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388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8278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176713"/>
          </a:xfrm>
        </p:spPr>
        <p:txBody>
          <a:bodyPr/>
          <a:lstStyle/>
          <a:p>
            <a:pPr marL="0" indent="0">
              <a:buNone/>
            </a:pPr>
            <a:r>
              <a:rPr lang="el-GR" sz="2000" dirty="0" smtClean="0">
                <a:solidFill>
                  <a:schemeClr val="tx1"/>
                </a:solidFill>
                <a:effectLst/>
              </a:rPr>
              <a:t>Εμπλοκή </a:t>
            </a:r>
            <a:r>
              <a:rPr lang="el-GR" sz="2000" dirty="0" err="1" smtClean="0">
                <a:solidFill>
                  <a:schemeClr val="tx1"/>
                </a:solidFill>
                <a:effectLst/>
              </a:rPr>
              <a:t>ιατροφυσικού</a:t>
            </a:r>
            <a:r>
              <a:rPr lang="el-GR" sz="2000" dirty="0" smtClean="0">
                <a:solidFill>
                  <a:schemeClr val="tx1"/>
                </a:solidFill>
                <a:effectLst/>
              </a:rPr>
              <a:t> εμπειρογνώμονα 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(MPE) </a:t>
            </a:r>
            <a:r>
              <a:rPr lang="el-GR" sz="2000" dirty="0" smtClean="0">
                <a:solidFill>
                  <a:schemeClr val="tx1"/>
                </a:solidFill>
                <a:effectLst/>
              </a:rPr>
              <a:t>σε ιατρικές ακτινολογικές πρακτικές </a:t>
            </a:r>
            <a:r>
              <a:rPr lang="el-GR" sz="2000" dirty="0" smtClean="0">
                <a:solidFill>
                  <a:srgbClr val="FF0000"/>
                </a:solidFill>
                <a:effectLst/>
              </a:rPr>
              <a:t>(προσχέδιο)</a:t>
            </a:r>
          </a:p>
          <a:p>
            <a:pPr marL="0" indent="0">
              <a:buNone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Στις ιατρικές ακτινολογικές πρακτικές συμμετέχει </a:t>
            </a:r>
            <a:r>
              <a:rPr lang="el-GR" sz="1800" b="0" dirty="0" err="1" smtClean="0">
                <a:solidFill>
                  <a:schemeClr val="tx1"/>
                </a:solidFill>
                <a:effectLst/>
              </a:rPr>
              <a:t>ιατροφυσικός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 εμπειρογνώμονας, ενώ το επίπεδο της συμμετοχής του είναι ανάλογο του ακτινολογικού κινδύνου που συνεπάγεται η πρακτική. Ειδικότερα:</a:t>
            </a:r>
            <a:endParaRPr lang="en-US" sz="1800" b="0" dirty="0" smtClean="0">
              <a:solidFill>
                <a:schemeClr val="tx1"/>
              </a:solidFill>
              <a:effectLst/>
            </a:endParaRPr>
          </a:p>
          <a:p>
            <a:r>
              <a:rPr lang="el-GR" sz="1800" b="0" dirty="0" smtClean="0">
                <a:solidFill>
                  <a:schemeClr val="tx1"/>
                </a:solidFill>
                <a:effectLst/>
              </a:rPr>
              <a:t>σε </a:t>
            </a:r>
            <a:r>
              <a:rPr lang="el-GR" sz="1800" b="0" dirty="0" err="1" smtClean="0">
                <a:solidFill>
                  <a:schemeClr val="tx1"/>
                </a:solidFill>
                <a:effectLst/>
              </a:rPr>
              <a:t>ακτινοθεραπευτικές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 πρακτικές πέραν των τυποποιημένων θεραπευτικών πρακτικών πυρηνικής ιατρικής, συμμετέχει ουσιαστικά </a:t>
            </a:r>
            <a:r>
              <a:rPr lang="el-GR" sz="1800" b="0" dirty="0" err="1" smtClean="0">
                <a:solidFill>
                  <a:schemeClr val="tx1"/>
                </a:solidFill>
                <a:effectLst/>
              </a:rPr>
              <a:t>ιατροφυσικός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 εμπειρογνώμονας (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“shall be </a:t>
            </a:r>
            <a:r>
              <a:rPr lang="en-GB" sz="1800" b="0" dirty="0" smtClean="0">
                <a:solidFill>
                  <a:schemeClr val="tx1"/>
                </a:solidFill>
                <a:effectLst/>
              </a:rPr>
              <a:t>closely involved”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)· </a:t>
            </a:r>
            <a:endParaRPr lang="en-US" sz="1800" b="0" dirty="0" smtClean="0">
              <a:solidFill>
                <a:schemeClr val="tx1"/>
              </a:solidFill>
              <a:effectLst/>
            </a:endParaRPr>
          </a:p>
          <a:p>
            <a:r>
              <a:rPr lang="el-GR" sz="1800" b="0" dirty="0" smtClean="0">
                <a:solidFill>
                  <a:schemeClr val="tx1"/>
                </a:solidFill>
                <a:effectLst/>
              </a:rPr>
              <a:t>σε τυποποιημένες θεραπευτικές πρακτικές πυρηνικής ιατρικής, καθώς και σε ακτινοδιαγνωστικές πρακτικές και σε πρακτικές παρεμβατικής ακτινολογίας, συμμετέχει </a:t>
            </a:r>
            <a:r>
              <a:rPr lang="el-GR" sz="1800" b="0" dirty="0" err="1" smtClean="0">
                <a:solidFill>
                  <a:schemeClr val="tx1"/>
                </a:solidFill>
                <a:effectLst/>
              </a:rPr>
              <a:t>ιατροφυσικός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 εμπειρογνώμονας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(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“shall be </a:t>
            </a:r>
            <a:r>
              <a:rPr lang="en-GB" sz="1800" b="0" dirty="0" smtClean="0">
                <a:solidFill>
                  <a:schemeClr val="tx1"/>
                </a:solidFill>
                <a:effectLst/>
              </a:rPr>
              <a:t>involved”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)·</a:t>
            </a:r>
            <a:endParaRPr lang="en-US" sz="1800" b="0" dirty="0" smtClean="0">
              <a:solidFill>
                <a:schemeClr val="tx1"/>
              </a:solidFill>
              <a:effectLst/>
            </a:endParaRPr>
          </a:p>
          <a:p>
            <a:r>
              <a:rPr lang="el-GR" sz="1800" b="0" dirty="0" smtClean="0">
                <a:solidFill>
                  <a:schemeClr val="tx1"/>
                </a:solidFill>
                <a:effectLst/>
              </a:rPr>
              <a:t>σε άλλες απλές ακτινοδιαγνωστικές πρακτικές, συμμετέχει </a:t>
            </a:r>
            <a:r>
              <a:rPr lang="el-GR" sz="1800" b="0" dirty="0" err="1" smtClean="0">
                <a:solidFill>
                  <a:schemeClr val="tx1"/>
                </a:solidFill>
                <a:effectLst/>
              </a:rPr>
              <a:t>ιατροφυσικός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 εμπειρογνώμονας, κατά περίπτωση</a:t>
            </a:r>
            <a:r>
              <a:rPr lang="en-GB" sz="1800" dirty="0" smtClean="0"/>
              <a:t> 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(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“shall be </a:t>
            </a:r>
            <a:r>
              <a:rPr lang="en-GB" sz="1800" b="0" dirty="0" smtClean="0">
                <a:solidFill>
                  <a:schemeClr val="tx1"/>
                </a:solidFill>
                <a:effectLst/>
              </a:rPr>
              <a:t>involved, as appropriate”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), ώστε να παρέχει συμβουλές και οδηγίες σε ζητήματα σχετικά με την ακτινοπροστασία που αφορά την έκθεση για ιατρικούς λόγους.</a:t>
            </a:r>
            <a:endParaRPr lang="en-US" sz="1800" b="0" dirty="0" smtClean="0">
              <a:solidFill>
                <a:schemeClr val="tx1"/>
              </a:solidFill>
              <a:effectLst/>
            </a:endParaRPr>
          </a:p>
          <a:p>
            <a:endParaRPr lang="en-US" sz="1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3174" y="6245225"/>
            <a:ext cx="4286280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85728"/>
            <a:ext cx="9001156" cy="814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Π</a:t>
            </a:r>
            <a:r>
              <a:rPr kumimoji="0" lang="el-G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ρόταση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νέας Οδηγίας Βασικών Κανονισμών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Ακτινοπροστασίας 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BSS</a:t>
            </a: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1/3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71470" y="257154"/>
            <a:ext cx="9001156" cy="814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Πρόταση </a:t>
            </a: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νέας Οδηγίας </a:t>
            </a:r>
            <a:r>
              <a:rPr lang="el-GR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Βασικών </a:t>
            </a: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Κανονισμών </a:t>
            </a:r>
            <a:r>
              <a:rPr lang="en-GB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GB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Ακτινοπροστασίας (</a:t>
            </a:r>
            <a:r>
              <a:rPr lang="en-US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BSS</a:t>
            </a: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)</a:t>
            </a:r>
            <a:r>
              <a:rPr lang="en-US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2/3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5720" y="1411066"/>
            <a:ext cx="8429684" cy="44468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2800"/>
              </a:lnSpc>
            </a:pPr>
            <a:r>
              <a:rPr lang="el-GR" sz="2000" b="1" dirty="0" err="1" smtClean="0"/>
              <a:t>Ιατροφυσικός</a:t>
            </a:r>
            <a:r>
              <a:rPr lang="el-GR" sz="2000" b="1" dirty="0" smtClean="0"/>
              <a:t> εμπειρογνώμονας</a:t>
            </a:r>
            <a:r>
              <a:rPr lang="en-US" sz="2000" b="1" dirty="0" smtClean="0"/>
              <a:t> - MPE</a:t>
            </a:r>
            <a:r>
              <a:rPr lang="el-GR" sz="2000" b="1" dirty="0" smtClean="0"/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(προσχέδιο)</a:t>
            </a:r>
          </a:p>
          <a:p>
            <a:pPr marL="266700" lvl="0" indent="-266700">
              <a:lnSpc>
                <a:spcPts val="2800"/>
              </a:lnSpc>
              <a:buFont typeface="Arial" pitchFamily="34" charset="0"/>
              <a:buChar char="•"/>
            </a:pPr>
            <a:r>
              <a:rPr lang="el-GR" dirty="0" smtClean="0"/>
              <a:t>Άτομο ή ομάδα ατόμων που διαθέτουν από κοινού την απαιτούμενη τεχνογνωσία, εκπαίδευση και εμπειρία και των οποίων η ικανότητα αναγνωρίζεται από την αρμόδια αρχή.</a:t>
            </a:r>
          </a:p>
          <a:p>
            <a:pPr marL="266700" indent="-266700">
              <a:lnSpc>
                <a:spcPts val="2800"/>
              </a:lnSpc>
              <a:buFont typeface="Arial" pitchFamily="34" charset="0"/>
              <a:buChar char="•"/>
            </a:pPr>
            <a:r>
              <a:rPr lang="el-GR" dirty="0" smtClean="0"/>
              <a:t>Ενεργεί ή παρέχει εξειδικευμένες συμβουλές, κατά περίπτωση, σε ζητήματα που αφορούν την </a:t>
            </a:r>
            <a:r>
              <a:rPr lang="el-GR" dirty="0" err="1" smtClean="0"/>
              <a:t>ακτινοφυσική</a:t>
            </a:r>
            <a:r>
              <a:rPr lang="el-GR" dirty="0" smtClean="0"/>
              <a:t>, όπως αυτή εφαρμόζεται στην έκθεση για ιατρικούς λόγους.</a:t>
            </a:r>
          </a:p>
          <a:p>
            <a:pPr marL="266700" indent="-266700">
              <a:lnSpc>
                <a:spcPts val="2800"/>
              </a:lnSpc>
              <a:buFont typeface="Arial" pitchFamily="34" charset="0"/>
              <a:buChar char="•"/>
            </a:pPr>
            <a:r>
              <a:rPr lang="el-GR" dirty="0" smtClean="0"/>
              <a:t>Αναλαμβάνει την ευθύνη της </a:t>
            </a:r>
            <a:r>
              <a:rPr lang="el-GR" dirty="0" err="1" smtClean="0"/>
              <a:t>δοσιμετρίας</a:t>
            </a:r>
            <a:r>
              <a:rPr lang="el-GR" dirty="0" smtClean="0"/>
              <a:t>, συμπεριλαμβανομένων των φυσικών μετρήσεων για την αξιολόγηση της δόσης που χορηγείται στον ασθενή και άλλα πρόσωπα που υποβάλλονται σε έκθεση για ιατρικούς λόγους. </a:t>
            </a:r>
          </a:p>
          <a:p>
            <a:pPr marL="266700" indent="-266700">
              <a:lnSpc>
                <a:spcPts val="2800"/>
              </a:lnSpc>
              <a:buFont typeface="Arial" pitchFamily="34" charset="0"/>
              <a:buChar char="•"/>
            </a:pPr>
            <a:r>
              <a:rPr lang="el-GR" dirty="0" smtClean="0"/>
              <a:t>Παρέχει συμβουλές για τον ιατρικό ακτινολογικό εξοπλισμό.</a:t>
            </a:r>
          </a:p>
          <a:p>
            <a:pPr marL="266700" indent="-266700">
              <a:lnSpc>
                <a:spcPts val="2800"/>
              </a:lnSpc>
              <a:buFont typeface="Arial" pitchFamily="34" charset="0"/>
              <a:buChar char="•"/>
            </a:pPr>
            <a:r>
              <a:rPr lang="el-GR" dirty="0" smtClean="0"/>
              <a:t>Συνεργάζεται με τον εμπειρογνώμονα ακτινοπροστασίας.</a:t>
            </a:r>
            <a:endParaRPr lang="en-US" dirty="0" smtClean="0"/>
          </a:p>
          <a:p>
            <a:pPr>
              <a:lnSpc>
                <a:spcPts val="2800"/>
              </a:lnSpc>
            </a:pPr>
            <a:endParaRPr lang="el-GR" i="1" dirty="0" smtClean="0"/>
          </a:p>
          <a:p>
            <a:pPr>
              <a:lnSpc>
                <a:spcPts val="2800"/>
              </a:lnSpc>
            </a:pPr>
            <a:endParaRPr lang="el-GR" i="1" dirty="0" smtClean="0"/>
          </a:p>
          <a:p>
            <a:pPr>
              <a:lnSpc>
                <a:spcPts val="2800"/>
              </a:lnSpc>
            </a:pPr>
            <a:endParaRPr lang="en-US" i="1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388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2 Φεβρουαρίου 2013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40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44" y="1194472"/>
            <a:ext cx="8229600" cy="4949172"/>
          </a:xfrm>
          <a:noFill/>
        </p:spPr>
        <p:txBody>
          <a:bodyPr/>
          <a:lstStyle/>
          <a:p>
            <a:pPr marL="266700" indent="-266700">
              <a:lnSpc>
                <a:spcPts val="1900"/>
              </a:lnSpc>
              <a:buNone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Συμβάλλει ιδίως στα εξής:</a:t>
            </a:r>
          </a:p>
          <a:p>
            <a:pPr marL="266700" indent="-266700">
              <a:lnSpc>
                <a:spcPts val="1900"/>
              </a:lnSpc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βελτιστοποίηση της προστασίας ασθενών και άλλων ατόμων που υποβάλλονται σε έκθεση σε ακτινοβολία για ιατρικούς λόγους·</a:t>
            </a:r>
          </a:p>
          <a:p>
            <a:pPr marL="266700" indent="-266700">
              <a:lnSpc>
                <a:spcPts val="1900"/>
              </a:lnSpc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καθορισμός και την εκτέλεση της διασφάλισης της ποιότητας του ιατρικού ακτινολογικού εξοπλισμού·</a:t>
            </a:r>
          </a:p>
          <a:p>
            <a:pPr marL="266700" indent="-266700">
              <a:lnSpc>
                <a:spcPts val="1900"/>
              </a:lnSpc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διενέργεια ελέγχων αποδοχής σε ιατρικό ακτινολογικό εξοπλισμό· </a:t>
            </a:r>
          </a:p>
          <a:p>
            <a:pPr marL="266700" indent="-266700">
              <a:lnSpc>
                <a:spcPts val="1900"/>
              </a:lnSpc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κατάρτιση τεχνικών προδιαγραφών για ιατρικό ακτινολογικό εξοπλισμό και σχεδιασμός των εγκαταστάσεων·</a:t>
            </a:r>
          </a:p>
          <a:p>
            <a:pPr marL="266700" indent="-266700">
              <a:lnSpc>
                <a:spcPts val="1900"/>
              </a:lnSpc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επιτήρηση ιατρικών ακτινολογικών εγκαταστάσεων σχετικά με την ακτινοπροστασία·</a:t>
            </a:r>
          </a:p>
          <a:p>
            <a:pPr marL="266700" indent="-266700">
              <a:lnSpc>
                <a:spcPts val="1900"/>
              </a:lnSpc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υλοποίηση συστήματος τήρησης αρχείου· </a:t>
            </a:r>
          </a:p>
          <a:p>
            <a:pPr marL="266700" indent="-266700">
              <a:lnSpc>
                <a:spcPts val="1900"/>
              </a:lnSpc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ανάλυση συμβάντων ή πιθανών συμβάντων από έκθεση λόγω ατυχήματος ή ακούσια έκθεση σε ακτινοβολία για ιατρικούς λόγους·</a:t>
            </a:r>
          </a:p>
          <a:p>
            <a:pPr marL="266700" indent="-266700">
              <a:lnSpc>
                <a:spcPts val="1900"/>
              </a:lnSpc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επιλογή απαιτούμενου εξοπλισμού για εκτέλεση μετρήσεων ακτινοπροστασίας·</a:t>
            </a:r>
          </a:p>
          <a:p>
            <a:pPr marL="266700" indent="-266700">
              <a:lnSpc>
                <a:spcPts val="1900"/>
              </a:lnSpc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κατάρτιση ιατρών και άλλου προσωπικού στην ακτινοπροστασία σε σχέση με την έκθεση για ιατρικούς λόγους.</a:t>
            </a:r>
            <a:endParaRPr lang="en-US" sz="1800" b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42852"/>
            <a:ext cx="9001156" cy="814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Πρόταση </a:t>
            </a: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νέας Οδηγίας </a:t>
            </a:r>
            <a:r>
              <a:rPr lang="el-GR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Βασικών </a:t>
            </a: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Κανονισμών </a:t>
            </a:r>
            <a:r>
              <a:rPr lang="en-GB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GB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Ακτινοπροστασίας (</a:t>
            </a:r>
            <a:r>
              <a:rPr lang="en-US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BSS</a:t>
            </a: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)</a:t>
            </a:r>
            <a:r>
              <a:rPr lang="en-US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3/3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245225"/>
            <a:ext cx="4176464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936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71470" y="357166"/>
            <a:ext cx="9001156" cy="621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Π</a:t>
            </a:r>
            <a:r>
              <a:rPr kumimoji="0" lang="el-G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ρόταση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νέας Οδηγίας Βασικών Κανονισμών</a:t>
            </a:r>
            <a:r>
              <a:rPr kumimoji="0" lang="el-G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sz="24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Ασφάλειας 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BSS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1/2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5720" y="1412776"/>
            <a:ext cx="8429684" cy="5159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ts val="2400"/>
              </a:lnSpc>
            </a:pPr>
            <a:r>
              <a:rPr lang="el-GR" sz="2000" b="1" dirty="0" smtClean="0"/>
              <a:t>Εμπειρογνώμονας ακτινοπροστασίας</a:t>
            </a:r>
            <a:r>
              <a:rPr lang="en-US" sz="2000" b="1" dirty="0" smtClean="0"/>
              <a:t> - RPE </a:t>
            </a:r>
            <a:r>
              <a:rPr lang="el-GR" sz="2000" b="1" dirty="0" smtClean="0">
                <a:solidFill>
                  <a:srgbClr val="FF0000"/>
                </a:solidFill>
              </a:rPr>
              <a:t>(προσχέδιο)</a:t>
            </a:r>
            <a:endParaRPr lang="en-US" sz="2000" b="1" dirty="0">
              <a:solidFill>
                <a:srgbClr val="FF0000"/>
              </a:solidFill>
            </a:endParaRPr>
          </a:p>
          <a:p>
            <a:pPr marL="271463" lvl="0" indent="-271463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Άτομο ή ομάδα ατόμων που διαθέτουν από κοινού την απαιτούμενη τεχνογνωσία, εκπαίδευση και εμπειρία και των οποίων η ικανότητα αναγνωρίζεται από την αρμόδια αρχή.</a:t>
            </a:r>
          </a:p>
          <a:p>
            <a:pPr marL="266700" indent="-26670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Συμβουλεύει τα αδειούχα πρόσωπα σε θέματα σχετικά με την επαγγελματική έκθεση και την έκθεση του κοινού, όπως</a:t>
            </a:r>
            <a:r>
              <a:rPr lang="en-GB" dirty="0" smtClean="0"/>
              <a:t>:</a:t>
            </a:r>
            <a:endParaRPr lang="el-GR" dirty="0" smtClean="0"/>
          </a:p>
          <a:p>
            <a:pPr marL="723900" lvl="1" indent="-26670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βελτιστοποίηση και θέσπιση κατάλληλων περιορισμών δόσης·</a:t>
            </a:r>
          </a:p>
          <a:p>
            <a:pPr marL="723900" lvl="1" indent="-26670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σχέδια για νέες εγκαταστάσεις </a:t>
            </a:r>
          </a:p>
          <a:p>
            <a:pPr marL="723900" lvl="1" indent="-26670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έγκριση λειτουργίας νέων ή τροποποιημένων πηγών ακτινοβολίας·</a:t>
            </a:r>
          </a:p>
          <a:p>
            <a:pPr marL="723900" lvl="1" indent="-26670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ταξινόμηση των ελεγχόμενων και επιβλεπόμενων ζωνών·</a:t>
            </a:r>
          </a:p>
          <a:p>
            <a:pPr marL="723900" lvl="1" indent="-26670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ταξινόμηση των εργαζομένων·</a:t>
            </a:r>
          </a:p>
          <a:p>
            <a:pPr marL="723900" lvl="1" indent="-26670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περιεχόμενο του χώρου εργασίας·</a:t>
            </a:r>
          </a:p>
          <a:p>
            <a:pPr marL="723900" lvl="1" indent="-26670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προγράμματα ατομικής παρακολούθησης και τη σχετική ατομική </a:t>
            </a:r>
            <a:r>
              <a:rPr lang="el-GR" dirty="0" err="1" smtClean="0"/>
              <a:t>δοσιμέτρηση</a:t>
            </a:r>
            <a:r>
              <a:rPr lang="el-GR" dirty="0" smtClean="0"/>
              <a:t>· </a:t>
            </a:r>
          </a:p>
          <a:p>
            <a:pPr>
              <a:lnSpc>
                <a:spcPts val="2400"/>
              </a:lnSpc>
            </a:pPr>
            <a:endParaRPr lang="en-US" sz="1600" i="1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388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2 Φεβρουαρίου 2013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943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09741"/>
            <a:ext cx="8229600" cy="4176713"/>
          </a:xfrm>
        </p:spPr>
        <p:txBody>
          <a:bodyPr/>
          <a:lstStyle/>
          <a:p>
            <a:pPr marL="723900" lvl="1" indent="-266700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κατάλληλα όργανα παρακολούθησης της ακτινοβολίας·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διασφάλιση της ποιότητας·</a:t>
            </a:r>
            <a:endParaRPr lang="en-US" sz="1800" b="0" dirty="0" smtClean="0">
              <a:solidFill>
                <a:schemeClr val="tx1"/>
              </a:solidFill>
              <a:effectLst/>
            </a:endParaRPr>
          </a:p>
          <a:p>
            <a:pPr lvl="1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+mn-lt"/>
              </a:rPr>
              <a:t>πρόγραμμα περιβαλλοντικής παρακολούθησης·</a:t>
            </a:r>
            <a:endParaRPr lang="en-US" sz="1800" b="0" dirty="0" smtClean="0">
              <a:solidFill>
                <a:schemeClr val="tx1"/>
              </a:solidFill>
              <a:effectLst/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+mn-lt"/>
              </a:rPr>
              <a:t>απαιτήσεις απόρριψης ραδιενεργών αποβλήτων·</a:t>
            </a:r>
            <a:endParaRPr lang="en-US" sz="1800" b="0" dirty="0" smtClean="0">
              <a:solidFill>
                <a:schemeClr val="tx1"/>
              </a:solidFill>
              <a:effectLst/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+mn-lt"/>
              </a:rPr>
              <a:t>μέτρα πρόληψης - διερεύνηση και ανάλυση ατυχημάτων/συμβάντων και διορθωτικά μέτρα·</a:t>
            </a:r>
            <a:endParaRPr lang="en-US" sz="1800" b="0" dirty="0" smtClean="0">
              <a:solidFill>
                <a:schemeClr val="tx1"/>
              </a:solidFill>
              <a:effectLst/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+mn-lt"/>
              </a:rPr>
              <a:t>ετοιμότητα και αντιμετώπιση καταστάσεων έκθεσης έκτακτης ανάγκης·</a:t>
            </a:r>
            <a:endParaRPr lang="en-US" sz="1800" b="0" dirty="0" smtClean="0">
              <a:solidFill>
                <a:schemeClr val="tx1"/>
              </a:solidFill>
              <a:effectLst/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+mn-lt"/>
              </a:rPr>
              <a:t>προγράμματα κατάρτισης εκτιθέμενων εργαζομένων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·</a:t>
            </a:r>
          </a:p>
          <a:p>
            <a:pPr lvl="1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συνθήκες εργασίας για εγκύους και γαλουχούσες εργαζόμενες·</a:t>
            </a:r>
          </a:p>
          <a:p>
            <a:pPr lvl="1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ετοιμασία κατάλληλων εντύπων π.χ. εκθέσεις εκτίμησης κινδύνου και γραπτές διαδικασίες.</a:t>
            </a:r>
          </a:p>
          <a:p>
            <a:pPr lvl="1">
              <a:buFont typeface="Arial" pitchFamily="34" charset="0"/>
              <a:buChar char="•"/>
            </a:pPr>
            <a:endParaRPr lang="el-GR" sz="800" b="0" dirty="0" smtClean="0">
              <a:solidFill>
                <a:schemeClr val="tx1"/>
              </a:solidFill>
              <a:effectLst/>
            </a:endParaRPr>
          </a:p>
          <a:p>
            <a:pPr marL="266700" lvl="0" indent="-2667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l-GR" sz="1800" b="0" kern="1200" dirty="0" smtClean="0">
                <a:solidFill>
                  <a:schemeClr val="tx1"/>
                </a:solidFill>
                <a:effectLst/>
                <a:latin typeface="+mn-lt"/>
              </a:rPr>
              <a:t>Συνεργάζεται με τον </a:t>
            </a:r>
            <a:r>
              <a:rPr lang="el-GR" sz="1800" b="0" kern="1200" dirty="0" err="1" smtClean="0">
                <a:solidFill>
                  <a:schemeClr val="tx1"/>
                </a:solidFill>
                <a:effectLst/>
                <a:latin typeface="+mn-lt"/>
              </a:rPr>
              <a:t>ιατροφυσικό</a:t>
            </a:r>
            <a:r>
              <a:rPr lang="el-GR" sz="1800" b="0" kern="1200" dirty="0" smtClean="0">
                <a:solidFill>
                  <a:schemeClr val="tx1"/>
                </a:solidFill>
                <a:effectLst/>
                <a:latin typeface="+mn-lt"/>
              </a:rPr>
              <a:t> εμπειρογνώμονα.</a:t>
            </a:r>
          </a:p>
          <a:p>
            <a:endParaRPr lang="en-GB" sz="1800" b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596" y="206906"/>
            <a:ext cx="8229600" cy="1078954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l-GR" sz="2400" kern="1200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Πρόταση νέας Οδηγίας Βασικών Κανονισμών </a:t>
            </a:r>
            <a:r>
              <a:rPr lang="en-GB" sz="2400" kern="1200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/>
            </a:r>
            <a:br>
              <a:rPr lang="en-GB" sz="2400" kern="1200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el-GR" sz="2400" kern="1200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Ακτινοπροστασίας (</a:t>
            </a:r>
            <a:r>
              <a:rPr lang="en-US" sz="2400" kern="1200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BSS</a:t>
            </a:r>
            <a:r>
              <a:rPr lang="el-GR" sz="2400" kern="1200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)</a:t>
            </a:r>
            <a:r>
              <a:rPr lang="en-US" sz="2400" kern="1200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 2/2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388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966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1151252"/>
            <a:ext cx="8501122" cy="4992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l-GR" sz="2000" b="1" dirty="0" smtClean="0"/>
              <a:t>Λειτουργός ακτινοπροστασίας </a:t>
            </a:r>
            <a:r>
              <a:rPr lang="en-US" sz="2000" b="1" dirty="0" smtClean="0"/>
              <a:t>– RPO </a:t>
            </a:r>
            <a:r>
              <a:rPr lang="el-GR" sz="2000" b="1" dirty="0" smtClean="0">
                <a:solidFill>
                  <a:srgbClr val="FF0000"/>
                </a:solidFill>
              </a:rPr>
              <a:t>(προσχέδιο)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 marL="361950" lvl="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Άτομο από το προσωπικό της επιχείρησης το οποίο έχει τις τεχνικές γνώσεις και ικανότητες σε θέματα ακτινοπροστασίας σχετικά με την διεξαγωγή μιας πρακτικής και </a:t>
            </a:r>
            <a:r>
              <a:rPr lang="el-GR" u="sng" dirty="0" smtClean="0"/>
              <a:t>διορίζεται από την επιχείρηση</a:t>
            </a:r>
            <a:r>
              <a:rPr lang="el-GR" dirty="0" smtClean="0"/>
              <a:t> για να επιβλέπει την υλοποίηση των διευθετήσεων ακτινοπροστασίας.</a:t>
            </a:r>
          </a:p>
          <a:p>
            <a:pPr marL="361950" lvl="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Τα κράτη μέλη αποφασίζουν σε ποιες πρακτικές είναι απαραίτητος ο διορισμός υπευθύνου ακτινοπροστασίας για την εκτέλεση καθηκόντων ακτινοπροστασίας εντός μιας επιχείρησης. </a:t>
            </a:r>
          </a:p>
          <a:p>
            <a:pPr marL="361950" lvl="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Τα κράτη μέλη μεριμνούν ώστε οι επιχειρήσεις να παρέχουν στους υπευθύνους ακτινοπροστασίας τα μέσα που είναι απαραίτητα για την εκτέλεση των καθηκόντων τους. </a:t>
            </a:r>
          </a:p>
          <a:p>
            <a:pPr marL="361950" lvl="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Ο υπεύθυνος ακτινοπροστασίας υπάγεται άμεσα στην επιχείρηση. </a:t>
            </a:r>
            <a:endParaRPr lang="en-US" dirty="0" smtClean="0"/>
          </a:p>
          <a:p>
            <a:pPr marL="36195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Η νέα Οδηγία παρέχει ένα μη διεξοδικό κατάλογο με τα καθήκοντα του υπεύθυνου ακτινοπροστασίας.</a:t>
            </a:r>
          </a:p>
          <a:p>
            <a:pPr marL="361950" indent="-361950">
              <a:lnSpc>
                <a:spcPts val="2400"/>
              </a:lnSpc>
              <a:buFont typeface="Arial" pitchFamily="34" charset="0"/>
              <a:buChar char="•"/>
            </a:pPr>
            <a:r>
              <a:rPr lang="el-GR" dirty="0" smtClean="0"/>
              <a:t>Τα καθήκοντα του υπευθύνου ακτινοπροστασίας δύναται να εκτελούνται από μονάδα ακτινοπροστασίας που δημιουργείται εντός μιας επιχείρησης.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14290"/>
            <a:ext cx="900115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Πρόταση </a:t>
            </a: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νέας Οδηγίας </a:t>
            </a:r>
            <a:r>
              <a:rPr lang="el-GR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Βασικών </a:t>
            </a: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Κανονισμών </a:t>
            </a:r>
            <a:r>
              <a:rPr lang="en-GB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GB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Ακτινοπροστασίας (</a:t>
            </a:r>
            <a:r>
              <a:rPr lang="en-US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BSS</a:t>
            </a:r>
            <a:r>
              <a:rPr lang="el-GR" sz="24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388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3187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402385"/>
            <a:ext cx="8218487" cy="59772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Νομοθετικό πλαίσιο Ακτινοπροστασίας </a:t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028796"/>
            <a:ext cx="8391876" cy="5400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2600" dirty="0" smtClean="0">
                <a:solidFill>
                  <a:schemeClr val="tx1"/>
                </a:solidFill>
                <a:effectLst/>
              </a:rPr>
              <a:t>Η Κυπριακή δημοκρατία είναι</a:t>
            </a:r>
            <a:r>
              <a:rPr lang="en-GB" sz="2600" dirty="0" smtClean="0">
                <a:solidFill>
                  <a:schemeClr val="tx1"/>
                </a:solidFill>
                <a:effectLst/>
              </a:rPr>
              <a:t>:</a:t>
            </a:r>
            <a:endParaRPr lang="en-US" sz="2600" dirty="0" smtClean="0">
              <a:solidFill>
                <a:schemeClr val="tx1"/>
              </a:solidFill>
              <a:effectLst/>
            </a:endParaRPr>
          </a:p>
          <a:p>
            <a:pPr lvl="1" eaLnBrk="1" hangingPunct="1"/>
            <a:r>
              <a:rPr lang="en-US" sz="2200" b="0" dirty="0" err="1" smtClean="0">
                <a:solidFill>
                  <a:schemeClr val="tx1"/>
                </a:solidFill>
                <a:effectLst/>
              </a:rPr>
              <a:t>Μέλος</a:t>
            </a:r>
            <a:r>
              <a:rPr lang="en-US" sz="22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  <a:effectLst/>
              </a:rPr>
              <a:t>του</a:t>
            </a:r>
            <a:r>
              <a:rPr lang="en-US" sz="22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  <a:effectLst/>
              </a:rPr>
              <a:t>ΔΟΑΕ</a:t>
            </a:r>
            <a:r>
              <a:rPr lang="en-US" sz="2200" b="0" dirty="0" smtClean="0">
                <a:solidFill>
                  <a:schemeClr val="tx1"/>
                </a:solidFill>
                <a:effectLst/>
              </a:rPr>
              <a:t> από </a:t>
            </a:r>
            <a:r>
              <a:rPr lang="en-US" sz="2200" b="0" dirty="0" err="1" smtClean="0">
                <a:solidFill>
                  <a:schemeClr val="tx1"/>
                </a:solidFill>
                <a:effectLst/>
              </a:rPr>
              <a:t>το</a:t>
            </a:r>
            <a:r>
              <a:rPr lang="en-US" sz="2200" b="0" dirty="0" smtClean="0">
                <a:solidFill>
                  <a:schemeClr val="tx1"/>
                </a:solidFill>
                <a:effectLst/>
              </a:rPr>
              <a:t> 1965</a:t>
            </a:r>
            <a:endParaRPr lang="el-GR" sz="2200" b="0" dirty="0" smtClean="0">
              <a:solidFill>
                <a:schemeClr val="tx1"/>
              </a:solidFill>
              <a:effectLst/>
            </a:endParaRPr>
          </a:p>
          <a:p>
            <a:pPr lvl="1" eaLnBrk="1" hangingPunct="1"/>
            <a:r>
              <a:rPr lang="en-US" sz="2200" b="0" dirty="0" err="1" smtClean="0">
                <a:solidFill>
                  <a:schemeClr val="tx1"/>
                </a:solidFill>
                <a:effectLst/>
              </a:rPr>
              <a:t>Μέλος</a:t>
            </a:r>
            <a:r>
              <a:rPr lang="en-US" sz="22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  <a:effectLst/>
              </a:rPr>
              <a:t>της</a:t>
            </a:r>
            <a:r>
              <a:rPr lang="en-US" sz="22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  <a:effectLst/>
              </a:rPr>
              <a:t>Ευρω</a:t>
            </a:r>
            <a:r>
              <a:rPr lang="en-US" sz="2200" b="0" dirty="0" smtClean="0">
                <a:solidFill>
                  <a:schemeClr val="tx1"/>
                </a:solidFill>
                <a:effectLst/>
              </a:rPr>
              <a:t>παϊκής Ένωσης από 1.5.2004</a:t>
            </a:r>
          </a:p>
          <a:p>
            <a:pPr lvl="2" eaLnBrk="1" hangingPunct="1"/>
            <a:r>
              <a:rPr lang="el-GR" sz="2200" b="0" dirty="0" err="1" smtClean="0">
                <a:solidFill>
                  <a:schemeClr val="tx1"/>
                </a:solidFill>
                <a:effectLst/>
              </a:rPr>
              <a:t>ΕΥΡΑΤΟΜ</a:t>
            </a:r>
            <a:endParaRPr lang="el-GR" sz="2200" b="0" dirty="0" smtClean="0">
              <a:solidFill>
                <a:schemeClr val="tx1"/>
              </a:solidFill>
              <a:effectLst/>
            </a:endParaRPr>
          </a:p>
          <a:p>
            <a:pPr lvl="1" eaLnBrk="1" hangingPunct="1"/>
            <a:r>
              <a:rPr lang="el-GR" sz="2200" b="0" dirty="0" smtClean="0">
                <a:solidFill>
                  <a:schemeClr val="tx1"/>
                </a:solidFill>
                <a:effectLst/>
              </a:rPr>
              <a:t>Μέλος του </a:t>
            </a:r>
            <a:r>
              <a:rPr lang="en-US" sz="2200" b="0" dirty="0" err="1" smtClean="0">
                <a:solidFill>
                  <a:schemeClr val="tx1"/>
                </a:solidFill>
                <a:effectLst/>
              </a:rPr>
              <a:t>NSG</a:t>
            </a:r>
            <a:endParaRPr lang="en-US" sz="2200" b="0" dirty="0" smtClean="0">
              <a:solidFill>
                <a:schemeClr val="tx1"/>
              </a:solidFill>
              <a:effectLst/>
            </a:endParaRPr>
          </a:p>
          <a:p>
            <a:pPr lvl="1" eaLnBrk="1" hangingPunct="1"/>
            <a:r>
              <a:rPr lang="el-GR" sz="2200" b="0" dirty="0" smtClean="0">
                <a:solidFill>
                  <a:schemeClr val="tx1"/>
                </a:solidFill>
                <a:effectLst/>
              </a:rPr>
              <a:t>Συμβαλλόμενο Μέρος σε διάφορες σχετικές διεθνείς Συμβάσεις, Συνθήκες, Συμφωνίες κλπ.</a:t>
            </a:r>
            <a:endParaRPr lang="en-GB" sz="2200" b="0" dirty="0" smtClean="0">
              <a:solidFill>
                <a:schemeClr val="tx1"/>
              </a:solidFill>
              <a:effectLst/>
            </a:endParaRPr>
          </a:p>
          <a:p>
            <a:pPr eaLnBrk="1" hangingPunct="1"/>
            <a:r>
              <a:rPr lang="el-GR" sz="2600" dirty="0">
                <a:solidFill>
                  <a:schemeClr val="tx1"/>
                </a:solidFill>
                <a:effectLst/>
                <a:ea typeface="+mj-ea"/>
                <a:cs typeface="+mj-cs"/>
              </a:rPr>
              <a:t>Κυπριακή </a:t>
            </a:r>
            <a:r>
              <a:rPr lang="el-GR" sz="2600" dirty="0" smtClean="0">
                <a:solidFill>
                  <a:schemeClr val="tx1"/>
                </a:solidFill>
                <a:effectLst/>
                <a:ea typeface="+mj-ea"/>
                <a:cs typeface="+mj-cs"/>
              </a:rPr>
              <a:t>Νομοθεσία</a:t>
            </a:r>
            <a:r>
              <a:rPr lang="en-GB" sz="2600" b="0" dirty="0" smtClean="0">
                <a:solidFill>
                  <a:srgbClr val="33CCCC"/>
                </a:solidFill>
                <a:effectLst/>
                <a:ea typeface="+mj-ea"/>
                <a:cs typeface="+mj-cs"/>
              </a:rPr>
              <a:t>	</a:t>
            </a:r>
            <a:endParaRPr lang="en-GB" sz="2600" b="0" dirty="0" smtClean="0">
              <a:solidFill>
                <a:schemeClr val="tx1"/>
              </a:solidFill>
              <a:effectLst/>
            </a:endParaRPr>
          </a:p>
          <a:p>
            <a:pPr lvl="1"/>
            <a:r>
              <a:rPr lang="en-US" sz="2200" b="0" dirty="0">
                <a:solidFill>
                  <a:srgbClr val="000000"/>
                </a:solidFill>
                <a:effectLst/>
              </a:rPr>
              <a:t>Ο</a:t>
            </a:r>
            <a:r>
              <a:rPr lang="el-GR" sz="2200" b="0" dirty="0">
                <a:solidFill>
                  <a:srgbClr val="000000"/>
                </a:solidFill>
                <a:effectLst/>
              </a:rPr>
              <a:t>ι</a:t>
            </a:r>
            <a:r>
              <a:rPr lang="en-US" sz="2200" b="0" dirty="0">
                <a:solidFill>
                  <a:srgbClr val="000000"/>
                </a:solidFill>
                <a:effectLst/>
              </a:rPr>
              <a:t> π</a:t>
            </a:r>
            <a:r>
              <a:rPr lang="en-US" sz="2200" b="0" dirty="0" err="1">
                <a:solidFill>
                  <a:srgbClr val="000000"/>
                </a:solidFill>
                <a:effectLst/>
              </a:rPr>
              <a:t>ερί</a:t>
            </a:r>
            <a:r>
              <a:rPr lang="en-US" sz="2200" b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Προστ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ασίας από Ιονίζουσες Ακτινοβολίες</a:t>
            </a:r>
            <a:r>
              <a:rPr lang="el-GR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και Πυρηνικής Ασφάλειας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Νόμο</a:t>
            </a:r>
            <a:r>
              <a:rPr lang="el-GR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ι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του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2002</a:t>
            </a:r>
            <a:r>
              <a:rPr lang="el-GR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έως 2011</a:t>
            </a:r>
            <a:endParaRPr lang="en-US" sz="2200" b="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Οι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περί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Προστασίας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από Ιονίζουσες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Ακτινοβολίες</a:t>
            </a:r>
            <a:r>
              <a:rPr lang="el-GR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200" b="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             (</a:t>
            </a:r>
            <a:r>
              <a:rPr lang="el-GR" sz="22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Βασικές Αρχές</a:t>
            </a:r>
            <a:r>
              <a:rPr lang="el-GR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Κανονισμοί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του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200" b="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2002,</a:t>
            </a:r>
            <a:endParaRPr lang="el-GR" sz="2200" b="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Οι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περί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Προστασίας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από Ιονίζουσες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Ακτινοβολίες</a:t>
            </a:r>
            <a:r>
              <a:rPr lang="el-GR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200" b="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               (</a:t>
            </a:r>
            <a:r>
              <a:rPr lang="el-GR" sz="2200" b="0" dirty="0" err="1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Εκθεση</a:t>
            </a:r>
            <a:r>
              <a:rPr lang="el-GR" sz="22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για ιατρικούς σκοπούς</a:t>
            </a:r>
            <a:r>
              <a:rPr lang="el-GR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Κα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νονισμοί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του</a:t>
            </a:r>
            <a:r>
              <a:rPr lang="en-US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200" b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2002</a:t>
            </a:r>
            <a:r>
              <a:rPr lang="el-GR" sz="2200" b="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</a:p>
          <a:p>
            <a:pPr lvl="2"/>
            <a:r>
              <a:rPr lang="el-GR" sz="2200" b="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Λοιποί Κανονισμοί.</a:t>
            </a:r>
            <a:endParaRPr lang="en-US" sz="2200" b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15082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75965-0522-4D6F-9D6F-86B7439A1B10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819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700808"/>
            <a:ext cx="8064896" cy="4852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ts val="2400"/>
              </a:lnSpc>
              <a:buFont typeface="Arial" pitchFamily="34" charset="0"/>
              <a:buChar char="•"/>
            </a:pPr>
            <a:r>
              <a:rPr lang="el-GR" sz="2000" b="1" dirty="0" smtClean="0"/>
              <a:t>Πρωταρχική ευθύνη αδειούχων προσώπων/εργοδοτών</a:t>
            </a:r>
          </a:p>
          <a:p>
            <a:pPr marL="176213" indent="-176213">
              <a:lnSpc>
                <a:spcPts val="2400"/>
              </a:lnSpc>
              <a:buFont typeface="Arial" pitchFamily="34" charset="0"/>
              <a:buChar char="•"/>
            </a:pPr>
            <a:r>
              <a:rPr lang="el-GR" sz="2000" b="1" dirty="0" smtClean="0"/>
              <a:t>Σημαντική η </a:t>
            </a:r>
            <a:r>
              <a:rPr lang="el-GR" sz="2000" b="1" smtClean="0"/>
              <a:t>συνεργασία μεταξύ των </a:t>
            </a:r>
            <a:r>
              <a:rPr lang="el-GR" sz="2000" b="1" dirty="0" smtClean="0"/>
              <a:t>εργαζομένων και των αδειούχων προσώπων/εργοδοτών</a:t>
            </a:r>
          </a:p>
          <a:p>
            <a:pPr marL="176213" indent="-176213">
              <a:lnSpc>
                <a:spcPts val="2400"/>
              </a:lnSpc>
              <a:buFont typeface="Arial" pitchFamily="34" charset="0"/>
              <a:buChar char="•"/>
            </a:pPr>
            <a:r>
              <a:rPr lang="el-GR" sz="2000" b="1" dirty="0" smtClean="0"/>
              <a:t>Απαραίτητη η συνεργασία αδειούχων προσώπων/εργοδοτών με Ειδικευμένους Εμπειρογνώμονες</a:t>
            </a:r>
          </a:p>
          <a:p>
            <a:pPr marL="633413" lvl="1" indent="-176213">
              <a:lnSpc>
                <a:spcPts val="2400"/>
              </a:lnSpc>
              <a:buFont typeface="Arial" pitchFamily="34" charset="0"/>
              <a:buChar char="•"/>
            </a:pPr>
            <a:r>
              <a:rPr lang="el-GR" sz="2000" b="1" dirty="0" smtClean="0"/>
              <a:t>Συμβολή των </a:t>
            </a:r>
            <a:r>
              <a:rPr lang="el-GR" sz="2000" b="1" dirty="0" err="1" smtClean="0"/>
              <a:t>ιατροφυσικών</a:t>
            </a:r>
            <a:r>
              <a:rPr lang="el-GR" sz="2000" b="1" dirty="0" smtClean="0"/>
              <a:t> ως Ειδικευμένων Εμπειρογνωμόνων</a:t>
            </a:r>
          </a:p>
          <a:p>
            <a:pPr marL="176213" indent="-176213">
              <a:lnSpc>
                <a:spcPts val="2400"/>
              </a:lnSpc>
              <a:buFont typeface="Arial" pitchFamily="34" charset="0"/>
              <a:buChar char="•"/>
            </a:pPr>
            <a:r>
              <a:rPr lang="el-GR" sz="2000" b="1" dirty="0" smtClean="0"/>
              <a:t>Ο ρόλος του </a:t>
            </a:r>
            <a:r>
              <a:rPr lang="el-GR" sz="2000" b="1" dirty="0" err="1" smtClean="0"/>
              <a:t>Ιατροφυσικού</a:t>
            </a:r>
            <a:r>
              <a:rPr lang="el-GR" sz="2000" b="1" dirty="0" smtClean="0"/>
              <a:t> είναι ουσιαστικός στις εκθέσεις για ιατρικούς σκοπούς</a:t>
            </a:r>
          </a:p>
          <a:p>
            <a:pPr marL="176213" indent="-176213">
              <a:lnSpc>
                <a:spcPts val="2400"/>
              </a:lnSpc>
              <a:buFont typeface="Arial" pitchFamily="34" charset="0"/>
              <a:buChar char="•"/>
            </a:pPr>
            <a:endParaRPr lang="el-GR" sz="2000" b="1" dirty="0" smtClean="0"/>
          </a:p>
          <a:p>
            <a:pPr marL="176213" indent="-176213">
              <a:lnSpc>
                <a:spcPts val="2400"/>
              </a:lnSpc>
              <a:buFont typeface="Arial" pitchFamily="34" charset="0"/>
              <a:buChar char="•"/>
            </a:pPr>
            <a:r>
              <a:rPr lang="el-G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Απαραίτητη η συνεργασία όλων των εμπλεκομένων</a:t>
            </a:r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endParaRPr lang="el-GR" sz="2000" b="1" dirty="0" smtClean="0"/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endParaRPr lang="el-GR" sz="2000" b="1" dirty="0" smtClean="0"/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99592" y="214290"/>
            <a:ext cx="7128792" cy="1198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b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Αποτελεσματική εφαρμογή της νομοθεσίας και υψηλά </a:t>
            </a:r>
            <a:r>
              <a:rPr lang="el-GR" sz="2400" b="1" smtClean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επίπεδα </a:t>
            </a:r>
            <a:r>
              <a:rPr kumimoji="0" lang="el-GR" sz="2400" b="1" i="0" u="none" strike="noStrike" kern="1200" cap="none" spc="0" normalizeH="0" baseline="0" noProof="0" smtClean="0">
                <a:ln>
                  <a:noFill/>
                </a:ln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Ακτινοπροστασίας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και Πυρηνικής Ασφάλειας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388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31876368"/>
      </p:ext>
    </p:extLst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2060"/>
                </a:solidFill>
              </a:rPr>
              <a:t>Σας ευχαριστώ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2060"/>
                </a:solidFill>
              </a:rPr>
              <a:t>Ερωτήσεις</a:t>
            </a:r>
            <a:r>
              <a:rPr lang="en-GB" dirty="0" smtClean="0">
                <a:solidFill>
                  <a:srgbClr val="002060"/>
                </a:solidFill>
              </a:rPr>
              <a:t>;;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488" y="6215082"/>
            <a:ext cx="3896072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1448A-FE7B-492F-A253-A93258D45D4A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73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2602" y="-14302"/>
            <a:ext cx="8218488" cy="1371600"/>
          </a:xfrm>
        </p:spPr>
        <p:txBody>
          <a:bodyPr/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Νομοθετικό πλαίσιο Ακτινοπροστασίας </a:t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Βασικές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ρόνοιες</a:t>
            </a:r>
            <a:endParaRPr lang="el-G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4708" y="1412776"/>
            <a:ext cx="7762056" cy="4821237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l-GR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Ευθύνη εφαρμογής του νόμου στον ΥΕΚΑ</a:t>
            </a:r>
          </a:p>
          <a:p>
            <a:pPr>
              <a:lnSpc>
                <a:spcPts val="2400"/>
              </a:lnSpc>
            </a:pP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Ίδρυση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της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Υπ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ηρεσί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ας Ελέγχου και Επιθεώρησης για Ακτινοβολίες</a:t>
            </a:r>
            <a:endParaRPr lang="el-GR" sz="20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Αδειοδότηση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000" b="0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π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ηγών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και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πρα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κτικών</a:t>
            </a:r>
            <a:endParaRPr lang="el-GR" sz="20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el-GR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Βασικές Αρχές Ακτινοπροστασίας</a:t>
            </a:r>
            <a:endParaRPr lang="en-US" sz="20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Υπ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οχρεώσεις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εργοδοτών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και 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αδειούχων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προσώπων</a:t>
            </a:r>
            <a:endParaRPr lang="en-US" sz="20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Υποχρεώσεις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εκτιθέμενων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εργαζομένων</a:t>
            </a:r>
            <a:endParaRPr lang="en-US" sz="20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Ορισμός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Αρχιεπιθεωρητή</a:t>
            </a:r>
            <a:r>
              <a:rPr lang="el-GR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και 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Επιθεωρητών</a:t>
            </a:r>
            <a:endParaRPr lang="el-GR" sz="20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el-GR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Εξουσίες Επιθεωρητών</a:t>
            </a:r>
          </a:p>
          <a:p>
            <a:pPr>
              <a:lnSpc>
                <a:spcPts val="2400"/>
              </a:lnSpc>
            </a:pP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Αδικ</a:t>
            </a:r>
            <a:r>
              <a:rPr lang="el-GR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ή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μ</a:t>
            </a:r>
            <a:r>
              <a:rPr lang="el-GR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τ</a:t>
            </a:r>
            <a:r>
              <a:rPr lang="el-GR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και 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Ποιν</a:t>
            </a:r>
            <a:r>
              <a:rPr lang="el-GR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ές</a:t>
            </a:r>
            <a:r>
              <a:rPr lang="el-GR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     </a:t>
            </a:r>
            <a:endParaRPr lang="en-US" sz="20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Εξουσία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στο Υπουργικό Συμβούλιο για 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έκδοση</a:t>
            </a:r>
            <a:r>
              <a:rPr lang="el-GR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Κανονισμών</a:t>
            </a:r>
            <a:endParaRPr lang="el-GR" sz="20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15082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75965-0522-4D6F-9D6F-86B7439A1B10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015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1490" y="142852"/>
            <a:ext cx="8229600" cy="1052736"/>
          </a:xfrm>
        </p:spPr>
        <p:txBody>
          <a:bodyPr/>
          <a:lstStyle/>
          <a:p>
            <a:pPr eaLnBrk="1" hangingPunct="1"/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Υπηρεσία Ελέγχου και Επιθεώρησης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Ακτινοβολίες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1531960"/>
            <a:ext cx="8643998" cy="504031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Αρμόδια Αρχή για εφαρμογή της νομοθεσίας</a:t>
            </a:r>
          </a:p>
          <a:p>
            <a:pPr lvl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Σημείο επαφής για διάφορους σχετικούς Διεθνείς Οργανισμούς</a:t>
            </a:r>
            <a:endParaRPr lang="en-US" sz="18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Συμβουλές στη κυβέρνηση και πηγή εμπειρογνωμοσύνης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Προστασία/Παρακολούθηση της έκθεσης σε </a:t>
            </a:r>
            <a:r>
              <a:rPr lang="el-GR" sz="18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ιονίζουσες</a:t>
            </a: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ακτινοβολίες </a:t>
            </a:r>
            <a:endParaRPr lang="en-GB" sz="18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του πληθυσμού γενικά, και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ειδικών ομάδων του πληθυσμού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8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Αδειοδότηση</a:t>
            </a: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πηγών και πρακτικών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Εγκρίσεις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Ειδικευμένων Εμπειρογνωμόνων,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Εξωτερικών Συμβουλευτικών Υπηρεσιών Ακτινοπροστασίας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Υπηρεσιών/Εργαστηρίων </a:t>
            </a:r>
            <a:r>
              <a:rPr lang="el-GR" sz="18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Δοσιμετρίας</a:t>
            </a: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κλπ.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Επιθεωρήσεις και έλεγχος της συμμόρφωσης στις διατάξεις της νομοθεσίας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Ετοιμότητα και αντιμετώπιση ραδιολογικών περιστατικών</a:t>
            </a:r>
            <a:endParaRPr lang="en-US" sz="18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Περιβαλλοντικές μετρήσεις ραδιενέργειας</a:t>
            </a:r>
            <a:endParaRPr lang="en-US" sz="1800" b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Τήρηση Εθνικών Αρχείων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Πηγές, ατομικές δόσεις εργαζομένων, έκθεση του πληθυσμού κλπ.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15082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2 Φεβρουαρίου 2013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75965-0522-4D6F-9D6F-86B7439A1B10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347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58" y="233346"/>
            <a:ext cx="8229600" cy="838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Πεδίο εφαρμογής της Νομοθεσίας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05800" cy="54864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2200" b="0" dirty="0" smtClean="0">
                <a:solidFill>
                  <a:schemeClr val="tx1"/>
                </a:solidFill>
                <a:effectLst/>
              </a:rPr>
              <a:t>Ο νόμος εφαρμόζεται σε όλες τις περιπτώσεις στις οποίες υπάρχει </a:t>
            </a:r>
            <a:r>
              <a:rPr lang="el-GR" sz="2200" b="0" dirty="0" smtClean="0">
                <a:solidFill>
                  <a:srgbClr val="FF0000"/>
                </a:solidFill>
                <a:effectLst/>
              </a:rPr>
              <a:t>έκθεση</a:t>
            </a:r>
            <a:r>
              <a:rPr lang="el-GR" sz="2200" b="0" dirty="0" smtClean="0">
                <a:solidFill>
                  <a:schemeClr val="tx1"/>
                </a:solidFill>
                <a:effectLst/>
              </a:rPr>
              <a:t> ή υπάρχει </a:t>
            </a:r>
            <a:r>
              <a:rPr lang="el-GR" sz="2200" b="0" dirty="0" smtClean="0">
                <a:solidFill>
                  <a:srgbClr val="FF0000"/>
                </a:solidFill>
                <a:effectLst/>
              </a:rPr>
              <a:t>πιθανή έκθεση</a:t>
            </a:r>
            <a:r>
              <a:rPr lang="el-GR" sz="2200" b="0" dirty="0" smtClean="0">
                <a:solidFill>
                  <a:schemeClr val="tx1"/>
                </a:solidFill>
                <a:effectLst/>
              </a:rPr>
              <a:t> σε </a:t>
            </a:r>
            <a:r>
              <a:rPr lang="el-GR" sz="2200" b="0" dirty="0" err="1" smtClean="0">
                <a:solidFill>
                  <a:schemeClr val="tx1"/>
                </a:solidFill>
                <a:effectLst/>
              </a:rPr>
              <a:t>ιονίζουσα</a:t>
            </a:r>
            <a:r>
              <a:rPr lang="el-GR" sz="2200" b="0" dirty="0" smtClean="0">
                <a:solidFill>
                  <a:schemeClr val="tx1"/>
                </a:solidFill>
                <a:effectLst/>
              </a:rPr>
              <a:t> ακτινοβολία ή συμβαίνει </a:t>
            </a:r>
            <a:r>
              <a:rPr lang="el-GR" sz="2200" b="0" dirty="0" smtClean="0">
                <a:solidFill>
                  <a:srgbClr val="FF0000"/>
                </a:solidFill>
                <a:effectLst/>
              </a:rPr>
              <a:t>ραδιενεργός μίανση</a:t>
            </a:r>
            <a:r>
              <a:rPr lang="el-GR" sz="2200" b="0" dirty="0" smtClean="0">
                <a:solidFill>
                  <a:schemeClr val="tx1"/>
                </a:solidFill>
                <a:effectLst/>
              </a:rPr>
              <a:t>.</a:t>
            </a:r>
          </a:p>
          <a:p>
            <a:r>
              <a:rPr lang="el-GR" sz="2200" b="0" u="sng" dirty="0" smtClean="0">
                <a:solidFill>
                  <a:schemeClr val="tx1"/>
                </a:solidFill>
                <a:effectLst/>
              </a:rPr>
              <a:t>Δεν</a:t>
            </a:r>
            <a:r>
              <a:rPr lang="el-GR" sz="2200" b="0" dirty="0" smtClean="0">
                <a:solidFill>
                  <a:schemeClr val="tx1"/>
                </a:solidFill>
                <a:effectLst/>
              </a:rPr>
              <a:t> εφαρμόζεται</a:t>
            </a: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για εκθέσεις κάτω από καθορισμένα επίπεδα,</a:t>
            </a: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για έκθεση σε ραδόνιο μέσα στις κατοικίες</a:t>
            </a:r>
          </a:p>
          <a:p>
            <a:pPr lvl="2"/>
            <a:r>
              <a:rPr lang="el-GR" sz="1800" dirty="0" smtClean="0">
                <a:solidFill>
                  <a:srgbClr val="0070C0"/>
                </a:solidFill>
                <a:effectLst/>
              </a:rPr>
              <a:t>Στην υπό συζήτηση νέα Οδηγία </a:t>
            </a:r>
            <a:r>
              <a:rPr lang="en-US" sz="1800" dirty="0" smtClean="0">
                <a:solidFill>
                  <a:srgbClr val="0070C0"/>
                </a:solidFill>
                <a:effectLst/>
              </a:rPr>
              <a:t>BSS </a:t>
            </a:r>
            <a:r>
              <a:rPr lang="el-GR" sz="1800" dirty="0" smtClean="0">
                <a:solidFill>
                  <a:srgbClr val="0070C0"/>
                </a:solidFill>
                <a:effectLst/>
              </a:rPr>
              <a:t>θα εφαρμόζεται </a:t>
            </a: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στη φυσική στάθμη της ακτινοβολίας (</a:t>
            </a:r>
            <a:r>
              <a:rPr lang="el-GR" sz="2000" b="0" dirty="0" err="1" smtClean="0">
                <a:solidFill>
                  <a:schemeClr val="tx1"/>
                </a:solidFill>
                <a:effectLst/>
              </a:rPr>
              <a:t>ραδιονουκλίδια</a:t>
            </a:r>
            <a:r>
              <a:rPr lang="el-GR" sz="2000" b="0" dirty="0" smtClean="0">
                <a:solidFill>
                  <a:schemeClr val="tx1"/>
                </a:solidFill>
                <a:effectLst/>
              </a:rPr>
              <a:t> που περιέχονται  στον ανθρώπινο οργανισμό, κοσμική και φυσική γήινη ακτινοβολία, εκτός εάν η παρουσία τους συνεπάγεται ουσιώδη</a:t>
            </a:r>
            <a:r>
              <a:rPr lang="el-GR" sz="2000" b="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el-GR" sz="2000" b="0" dirty="0" smtClean="0">
                <a:solidFill>
                  <a:schemeClr val="tx1"/>
                </a:solidFill>
                <a:effectLst/>
              </a:rPr>
              <a:t>αύξηση της έκθεσης του κοινού ή των εργαζομένων).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388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8345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2852"/>
            <a:ext cx="8229600" cy="9906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Πεδίο εφαρμογής της Νομοθεσίας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196975"/>
            <a:ext cx="8715436" cy="487523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2300"/>
              </a:lnSpc>
              <a:buNone/>
            </a:pPr>
            <a:r>
              <a:rPr lang="el-GR" sz="2000" dirty="0" smtClean="0">
                <a:solidFill>
                  <a:srgbClr val="FF0000"/>
                </a:solidFill>
                <a:effectLst/>
              </a:rPr>
              <a:t>Εξαίρεση από την υποχρέωση εξασφάλισης άδειας:</a:t>
            </a:r>
          </a:p>
          <a:p>
            <a:pPr>
              <a:lnSpc>
                <a:spcPts val="23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Ραδιενεργές ουσίες σε ποσότητες ή συγκεντρώσεις κάτω από τα όρια που καθορίζονται στους Νόμους.</a:t>
            </a:r>
          </a:p>
          <a:p>
            <a:pPr>
              <a:lnSpc>
                <a:spcPts val="23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Υλικά μιασμένα με ραδιενεργές ουσίες που προκύπτουν από εγκεκριμένες και ρητώς απαλλαγμένες από περαιτέρω ελέγχους αποδεσμεύσεις.</a:t>
            </a:r>
          </a:p>
          <a:p>
            <a:pPr>
              <a:lnSpc>
                <a:spcPts val="23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Κλειστού τύπου πηγές με ρυθμό δόσεως κάτω από 1 μ</a:t>
            </a:r>
            <a:r>
              <a:rPr lang="en-US" sz="1800" b="0" dirty="0" err="1" smtClean="0">
                <a:solidFill>
                  <a:schemeClr val="tx1"/>
                </a:solidFill>
                <a:effectLst/>
              </a:rPr>
              <a:t>Sv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/h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 σε απόσταση 10 εκατοστών από οποιαδήποτε προσιτή επιφάνεια τους.</a:t>
            </a:r>
          </a:p>
          <a:p>
            <a:pPr>
              <a:lnSpc>
                <a:spcPts val="23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Ηλεκτρικές συσκευές πού δεν προκαλούν κατά την λειτουργία τους ρυθμούς δόσεως πάνω από 1 μ</a:t>
            </a:r>
            <a:r>
              <a:rPr lang="en-US" sz="1800" b="0" dirty="0" err="1" smtClean="0">
                <a:solidFill>
                  <a:schemeClr val="tx1"/>
                </a:solidFill>
                <a:effectLst/>
              </a:rPr>
              <a:t>Sv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/h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 σε απόσταση 10 εκατοστών από οποιαδήποτε προσιτή επιφάνεια τους.</a:t>
            </a:r>
          </a:p>
          <a:p>
            <a:pPr>
              <a:lnSpc>
                <a:spcPts val="2300"/>
              </a:lnSpc>
            </a:pPr>
            <a:r>
              <a:rPr lang="el-GR" sz="1800" b="0" dirty="0" smtClean="0">
                <a:solidFill>
                  <a:schemeClr val="tx1"/>
                </a:solidFill>
                <a:effectLst/>
              </a:rPr>
              <a:t>Καθοδικές λυχνίες που λειτουργούν με δυναμικό κάτω από 5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kV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(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ακτινοβολητές)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ή κάτω από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3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0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kV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 (γενικά), δεδομένου ότι δεν προκαλούν κατά την λειτουργία τους ρυθμούς δόσεως πάνω από 1 μ</a:t>
            </a:r>
            <a:r>
              <a:rPr lang="en-US" sz="1800" b="0" dirty="0" err="1" smtClean="0">
                <a:solidFill>
                  <a:schemeClr val="tx1"/>
                </a:solidFill>
                <a:effectLst/>
              </a:rPr>
              <a:t>Sv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/h</a:t>
            </a:r>
            <a:r>
              <a:rPr lang="el-GR" sz="1800" b="0" dirty="0" smtClean="0">
                <a:solidFill>
                  <a:schemeClr val="tx1"/>
                </a:solidFill>
                <a:effectLst/>
              </a:rPr>
              <a:t> σε απόσταση 10 εκατοστών από οποιαδήποτε προσιτή επιφάνεια τους.</a:t>
            </a:r>
          </a:p>
          <a:p>
            <a:pPr>
              <a:lnSpc>
                <a:spcPts val="2300"/>
              </a:lnSpc>
            </a:pPr>
            <a:endParaRPr lang="en-US" sz="2200" b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388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9178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1490" y="142852"/>
            <a:ext cx="8229600" cy="778098"/>
          </a:xfrm>
        </p:spPr>
        <p:txBody>
          <a:bodyPr/>
          <a:lstStyle/>
          <a:p>
            <a:pPr eaLnBrk="1" hangingPunct="1"/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Όρια δόσεων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7866" y="857232"/>
            <a:ext cx="7618040" cy="4929411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FF0000"/>
                </a:solidFill>
                <a:effectLst/>
              </a:rPr>
              <a:t>Εκτιθέμενοι εργαζόμενοι</a:t>
            </a:r>
            <a:r>
              <a:rPr lang="en-US" sz="1600" dirty="0" smtClean="0">
                <a:solidFill>
                  <a:srgbClr val="FF0000"/>
                </a:solidFill>
                <a:effectLst/>
              </a:rPr>
              <a:t> </a:t>
            </a:r>
            <a:endParaRPr lang="el-GR" sz="1600" dirty="0" smtClean="0">
              <a:solidFill>
                <a:srgbClr val="FF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Ενεργός δόση</a:t>
            </a:r>
            <a:endParaRPr lang="en-US" sz="1600" b="0" dirty="0" smtClean="0">
              <a:solidFill>
                <a:schemeClr val="tx1"/>
              </a:solidFill>
              <a:effectLst/>
            </a:endParaRPr>
          </a:p>
          <a:p>
            <a:pPr lvl="2" eaLnBrk="1" hangingPunct="1">
              <a:lnSpc>
                <a:spcPct val="80000"/>
              </a:lnSpc>
            </a:pPr>
            <a:r>
              <a:rPr lang="el-GR" sz="1600" dirty="0" smtClean="0">
                <a:solidFill>
                  <a:schemeClr val="tx1"/>
                </a:solidFill>
                <a:effectLst/>
              </a:rPr>
              <a:t>20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</a:rPr>
              <a:t>yr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> 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ως μέση τιμή για 5 συνεχόμενα χρόνια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Μέγιστο 50 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σε οποιοδήποτε έτος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Φακοί οφθαλμών: Ισοδύναμος δόση 150 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/yr</a:t>
            </a:r>
            <a:endParaRPr lang="el-GR" sz="1600" dirty="0" smtClean="0">
              <a:solidFill>
                <a:srgbClr val="FF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Δέρμα: Ισοδύναμος δόση 500 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/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yr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 για 1 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cm</a:t>
            </a:r>
            <a:r>
              <a:rPr lang="en-US" sz="1600" b="0" baseline="30000" dirty="0" err="1" smtClean="0">
                <a:solidFill>
                  <a:schemeClr val="tx1"/>
                </a:solidFill>
                <a:effectLst/>
              </a:rPr>
              <a:t>2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οποιασδήποτε επιφάνειας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Χέρια, βραχίονες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, 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πόδια, αστράγαλοι: 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500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/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yr</a:t>
            </a:r>
            <a:endParaRPr lang="el-GR" sz="1600" b="0" dirty="0" smtClean="0">
              <a:solidFill>
                <a:schemeClr val="tx1"/>
              </a:solidFill>
              <a:effectLst/>
            </a:endParaRPr>
          </a:p>
          <a:p>
            <a:pPr lvl="0" eaLnBrk="1" hangingPunct="1"/>
            <a:r>
              <a:rPr lang="el-GR" sz="1600" dirty="0" smtClean="0">
                <a:solidFill>
                  <a:srgbClr val="FF0000"/>
                </a:solidFill>
                <a:effectLst/>
              </a:rPr>
              <a:t>Μαθητευόμενοι και σπουδαστές</a:t>
            </a:r>
          </a:p>
          <a:p>
            <a:pPr lvl="1" eaLnBrk="1" hangingPunct="1"/>
            <a:r>
              <a:rPr lang="el-GR" sz="1600" b="0" dirty="0" smtClean="0">
                <a:solidFill>
                  <a:srgbClr val="000000"/>
                </a:solidFill>
                <a:effectLst/>
              </a:rPr>
              <a:t>Ηλικίας άνω των 18 ετών: όρια εκτιθέμενων εργαζομένων</a:t>
            </a:r>
          </a:p>
          <a:p>
            <a:pPr lvl="1" eaLnBrk="1" hangingPunct="1"/>
            <a:r>
              <a:rPr lang="el-GR" sz="1600" b="0" dirty="0" smtClean="0">
                <a:solidFill>
                  <a:srgbClr val="000000"/>
                </a:solidFill>
                <a:effectLst/>
              </a:rPr>
              <a:t>Ηλικίας 16-18 ετών: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Ενεργός δόση: </a:t>
            </a:r>
            <a:r>
              <a:rPr lang="el-GR" sz="1600" dirty="0" smtClean="0">
                <a:solidFill>
                  <a:schemeClr val="tx1"/>
                </a:solidFill>
                <a:effectLst/>
              </a:rPr>
              <a:t>6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>/yr </a:t>
            </a:r>
            <a:endParaRPr lang="el-GR" sz="1600" dirty="0" smtClean="0">
              <a:solidFill>
                <a:schemeClr val="tx1"/>
              </a:solidFill>
              <a:effectLst/>
            </a:endParaRPr>
          </a:p>
          <a:p>
            <a:pPr lvl="2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Φακοί οφθαλμών: Ισοδύναμος δόση 50 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/yr</a:t>
            </a:r>
            <a:endParaRPr lang="el-GR" sz="1600" dirty="0" smtClean="0">
              <a:solidFill>
                <a:srgbClr val="FF0000"/>
              </a:solidFill>
              <a:effectLst/>
            </a:endParaRPr>
          </a:p>
          <a:p>
            <a:pPr lvl="2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Δέρμα: Ισοδύναμος δόση 150 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/yr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 για 1 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cm</a:t>
            </a:r>
            <a:r>
              <a:rPr lang="en-US" sz="1600" b="0" baseline="30000" dirty="0" smtClean="0">
                <a:solidFill>
                  <a:schemeClr val="tx1"/>
                </a:solidFill>
                <a:effectLst/>
              </a:rPr>
              <a:t>2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οποιασδήποτε επιφάνειας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Χέρια, βραχίονες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, 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πόδια, αστράγαλοι: 15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0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/yr</a:t>
            </a:r>
            <a:endParaRPr lang="el-GR" sz="1600" b="0" dirty="0" smtClean="0">
              <a:solidFill>
                <a:srgbClr val="000000"/>
              </a:solidFill>
              <a:effectLst/>
            </a:endParaRPr>
          </a:p>
          <a:p>
            <a:pPr lvl="0" eaLnBrk="1" hangingPunct="1"/>
            <a:r>
              <a:rPr lang="el-GR" sz="1600" dirty="0" smtClean="0">
                <a:solidFill>
                  <a:srgbClr val="FF0000"/>
                </a:solidFill>
                <a:effectLst/>
              </a:rPr>
              <a:t>Επισκέπτες </a:t>
            </a:r>
            <a:r>
              <a:rPr lang="el-GR" sz="1600" dirty="0">
                <a:solidFill>
                  <a:srgbClr val="FF0000"/>
                </a:solidFill>
                <a:effectLst/>
              </a:rPr>
              <a:t>και εθελοντές βοηθοί </a:t>
            </a:r>
            <a:r>
              <a:rPr lang="el-GR" sz="1600" dirty="0" smtClean="0">
                <a:solidFill>
                  <a:srgbClr val="FF0000"/>
                </a:solidFill>
                <a:effectLst/>
              </a:rPr>
              <a:t>σε εκθέσεις για ιατρικούς λόγους </a:t>
            </a:r>
            <a:endParaRPr lang="el-GR" sz="1600" dirty="0">
              <a:solidFill>
                <a:srgbClr val="FF0000"/>
              </a:solidFill>
              <a:effectLst/>
            </a:endParaRPr>
          </a:p>
          <a:p>
            <a:pPr lvl="1" eaLnBrk="1" hangingPunct="1"/>
            <a:r>
              <a:rPr lang="el-GR" sz="1600" b="0" dirty="0">
                <a:solidFill>
                  <a:srgbClr val="000000"/>
                </a:solidFill>
                <a:effectLst/>
              </a:rPr>
              <a:t>5 </a:t>
            </a:r>
            <a:r>
              <a:rPr lang="en-US" sz="1600" b="0" dirty="0" err="1" smtClean="0">
                <a:solidFill>
                  <a:srgbClr val="000000"/>
                </a:solidFill>
                <a:effectLst/>
              </a:rPr>
              <a:t>mSv</a:t>
            </a:r>
            <a:r>
              <a:rPr lang="el-GR" sz="1600" b="0" dirty="0" smtClean="0">
                <a:solidFill>
                  <a:srgbClr val="000000"/>
                </a:solidFill>
                <a:effectLst/>
              </a:rPr>
              <a:t> καθ’ όλη τη διάρκεια της ακτινολογικής διαδικασίας</a:t>
            </a:r>
            <a:endParaRPr lang="en-US" sz="160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l-GR" sz="1600" dirty="0" smtClean="0">
                <a:solidFill>
                  <a:srgbClr val="FF0000"/>
                </a:solidFill>
                <a:effectLst/>
              </a:rPr>
              <a:t>Κοινό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Ενεργός δόση: </a:t>
            </a:r>
            <a:r>
              <a:rPr lang="el-GR" sz="1600" dirty="0" smtClean="0">
                <a:solidFill>
                  <a:schemeClr val="tx1"/>
                </a:solidFill>
                <a:effectLst/>
              </a:rPr>
              <a:t>1 </a:t>
            </a:r>
            <a:r>
              <a:rPr lang="en-US" sz="160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>/yr</a:t>
            </a:r>
            <a:endParaRPr lang="el-GR" sz="1600" dirty="0" smtClean="0">
              <a:solidFill>
                <a:schemeClr val="tx1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Φακοί οφθαλμών: Ισοδύναμος δόση 15 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/yr</a:t>
            </a:r>
            <a:endParaRPr lang="el-GR" sz="1600" dirty="0" smtClean="0">
              <a:solidFill>
                <a:srgbClr val="FF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1600" b="0" dirty="0" smtClean="0">
                <a:solidFill>
                  <a:schemeClr val="tx1"/>
                </a:solidFill>
                <a:effectLst/>
              </a:rPr>
              <a:t>Δέρμα: Ισοδύναμος δόση 50 </a:t>
            </a:r>
            <a:r>
              <a:rPr lang="en-US" sz="1600" b="0" dirty="0" err="1" smtClean="0">
                <a:solidFill>
                  <a:schemeClr val="tx1"/>
                </a:solidFill>
                <a:effectLst/>
              </a:rPr>
              <a:t>mSv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/yr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 για 1 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cm</a:t>
            </a:r>
            <a:r>
              <a:rPr lang="en-US" sz="1600" b="0" baseline="30000" dirty="0" smtClean="0">
                <a:solidFill>
                  <a:schemeClr val="tx1"/>
                </a:solidFill>
                <a:effectLst/>
              </a:rPr>
              <a:t>2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l-GR" sz="1600" b="0" dirty="0" smtClean="0">
                <a:solidFill>
                  <a:schemeClr val="tx1"/>
                </a:solidFill>
                <a:effectLst/>
              </a:rPr>
              <a:t>οποιασδήποτε επιφάνειας</a:t>
            </a:r>
            <a:endParaRPr lang="en-US" sz="1600" b="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388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75965-0522-4D6F-9D6F-86B7439A1B10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01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229600" cy="7191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Υποχρεώσεις αδειούχων προσώπων</a:t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Απαιτήσεις για το προσωπικό</a:t>
            </a: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71612"/>
            <a:ext cx="8229600" cy="4176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ts val="2600"/>
              </a:lnSpc>
            </a:pPr>
            <a:r>
              <a:rPr lang="el-GR" sz="2000" b="0" dirty="0" smtClean="0">
                <a:solidFill>
                  <a:schemeClr val="tx1"/>
                </a:solidFill>
                <a:effectLst/>
              </a:rPr>
              <a:t>Πρόσληψη εκπαιδευμένου</a:t>
            </a:r>
            <a:r>
              <a:rPr lang="en-US" sz="2000" b="0" dirty="0" smtClean="0">
                <a:solidFill>
                  <a:schemeClr val="tx1"/>
                </a:solidFill>
                <a:effectLst/>
              </a:rPr>
              <a:t>/</a:t>
            </a:r>
            <a:r>
              <a:rPr lang="el-GR" sz="2000" b="0" dirty="0" smtClean="0">
                <a:solidFill>
                  <a:schemeClr val="tx1"/>
                </a:solidFill>
                <a:effectLst/>
              </a:rPr>
              <a:t>καταρτισμένου προσωπικού</a:t>
            </a:r>
          </a:p>
          <a:p>
            <a:pPr>
              <a:lnSpc>
                <a:spcPts val="2600"/>
              </a:lnSpc>
            </a:pPr>
            <a:r>
              <a:rPr lang="el-GR" sz="2000" b="0" dirty="0">
                <a:solidFill>
                  <a:schemeClr val="tx1"/>
                </a:solidFill>
                <a:effectLst/>
              </a:rPr>
              <a:t>Πρόσληψη </a:t>
            </a:r>
            <a:r>
              <a:rPr lang="el-GR" sz="2000" b="0" dirty="0" smtClean="0">
                <a:solidFill>
                  <a:schemeClr val="tx1"/>
                </a:solidFill>
                <a:effectLst/>
              </a:rPr>
              <a:t>αναγκαίου προσωπικού</a:t>
            </a:r>
          </a:p>
          <a:p>
            <a:pPr>
              <a:lnSpc>
                <a:spcPts val="2600"/>
              </a:lnSpc>
            </a:pPr>
            <a:r>
              <a:rPr lang="el-GR" sz="2000" b="0" dirty="0" smtClean="0">
                <a:solidFill>
                  <a:schemeClr val="tx1"/>
                </a:solidFill>
                <a:effectLst/>
              </a:rPr>
              <a:t>Εκπαίδευση/κατάρτιση στα νέα μηχανήματα</a:t>
            </a:r>
          </a:p>
          <a:p>
            <a:pPr lvl="1">
              <a:lnSpc>
                <a:spcPts val="2600"/>
              </a:lnSpc>
            </a:pPr>
            <a:r>
              <a:rPr lang="el-GR" sz="2000" b="0" u="sng" dirty="0" smtClean="0">
                <a:solidFill>
                  <a:schemeClr val="tx1"/>
                </a:solidFill>
                <a:effectLst/>
              </a:rPr>
              <a:t>Αξιοποίηση</a:t>
            </a:r>
            <a:r>
              <a:rPr lang="el-GR" sz="2000" b="0" dirty="0" smtClean="0">
                <a:solidFill>
                  <a:schemeClr val="tx1"/>
                </a:solidFill>
                <a:effectLst/>
              </a:rPr>
              <a:t> των δυνατοτήτων του εξοπλισμού (αυτοματισμοί, ειδικά προγράμματα χαμηλής δόσης, χρήση χαμηλότερων στοιχείων, χρήση λιγότερων εικόνων ανά λεπτό στην ακτινοσκόπηση, χρήση ψηφιακής τεχνολογίας για βελτίωση εικόνας)</a:t>
            </a:r>
          </a:p>
          <a:p>
            <a:pPr>
              <a:lnSpc>
                <a:spcPts val="2600"/>
              </a:lnSpc>
            </a:pPr>
            <a:r>
              <a:rPr lang="el-GR" sz="20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l-GR" sz="2000" b="0" dirty="0">
                <a:solidFill>
                  <a:schemeClr val="tx1"/>
                </a:solidFill>
                <a:effectLst/>
              </a:rPr>
              <a:t>Περιοδική/κατάλληλη </a:t>
            </a:r>
            <a:r>
              <a:rPr lang="el-GR" sz="2000" b="0" dirty="0" smtClean="0">
                <a:solidFill>
                  <a:schemeClr val="tx1"/>
                </a:solidFill>
                <a:effectLst/>
              </a:rPr>
              <a:t>εκπαίδευση/κατάρτιση</a:t>
            </a:r>
            <a:endParaRPr lang="el-GR" sz="2000" b="0" dirty="0">
              <a:solidFill>
                <a:schemeClr val="tx1"/>
              </a:solidFill>
              <a:effectLst/>
            </a:endParaRPr>
          </a:p>
          <a:p>
            <a:pPr lvl="1">
              <a:lnSpc>
                <a:spcPts val="2600"/>
              </a:lnSpc>
            </a:pPr>
            <a:r>
              <a:rPr lang="el-GR" sz="2000" b="0" dirty="0">
                <a:solidFill>
                  <a:schemeClr val="tx1"/>
                </a:solidFill>
                <a:effectLst/>
              </a:rPr>
              <a:t>Νέες τεχνικές </a:t>
            </a:r>
          </a:p>
          <a:p>
            <a:pPr lvl="1">
              <a:lnSpc>
                <a:spcPts val="2600"/>
              </a:lnSpc>
            </a:pPr>
            <a:r>
              <a:rPr lang="el-GR" sz="2000" b="0" dirty="0">
                <a:solidFill>
                  <a:schemeClr val="tx1"/>
                </a:solidFill>
                <a:effectLst/>
              </a:rPr>
              <a:t>Νέα αναλώσιμα/προγράμματα (π.χ. κασέτες υψηλής </a:t>
            </a:r>
            <a:r>
              <a:rPr lang="el-GR" sz="2000" b="0" dirty="0">
                <a:solidFill>
                  <a:schemeClr val="tx2"/>
                </a:solidFill>
                <a:effectLst/>
              </a:rPr>
              <a:t>ταχύτητας)</a:t>
            </a:r>
          </a:p>
          <a:p>
            <a:pPr lvl="2">
              <a:lnSpc>
                <a:spcPts val="2600"/>
              </a:lnSpc>
            </a:pPr>
            <a:endParaRPr lang="en-GB" sz="2000" b="0" dirty="0" smtClean="0">
              <a:solidFill>
                <a:schemeClr val="tx2"/>
              </a:solidFill>
              <a:effectLst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388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951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52409"/>
            <a:ext cx="8229600" cy="7191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l-G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Ιατροφυσικός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μπειρογνώμονας</a:t>
            </a:r>
            <a:r>
              <a:rPr lang="en-GB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313" y="1389875"/>
            <a:ext cx="8229600" cy="4253703"/>
          </a:xfrm>
        </p:spPr>
        <p:txBody>
          <a:bodyPr>
            <a:normAutofit/>
          </a:bodyPr>
          <a:lstStyle/>
          <a:p>
            <a:r>
              <a:rPr lang="el-GR" sz="2000" b="0" dirty="0" smtClean="0">
                <a:solidFill>
                  <a:schemeClr val="tx1"/>
                </a:solidFill>
                <a:effectLst/>
              </a:rPr>
              <a:t>Αναγνωρίζεται από την Αρμόδια Αρχή </a:t>
            </a:r>
          </a:p>
          <a:p>
            <a:r>
              <a:rPr lang="el-GR" sz="2000" b="0" dirty="0" smtClean="0">
                <a:solidFill>
                  <a:schemeClr val="tx1"/>
                </a:solidFill>
                <a:effectLst/>
              </a:rPr>
              <a:t>Ενεργεί ή παρέχει συμβουλές σε θέματα που αφορούν Ιατρικές Διαδικασίες όπως:</a:t>
            </a:r>
            <a:endParaRPr lang="el-GR" sz="2000" b="0" dirty="0">
              <a:solidFill>
                <a:schemeClr val="tx1"/>
              </a:solidFill>
              <a:effectLst/>
            </a:endParaRP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Ποιοτικός έλεγχος και διασφάλιση ποιότητας</a:t>
            </a: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Επιλογή εξοπλισμού</a:t>
            </a: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Τεχνικές διαδικασίες</a:t>
            </a:r>
          </a:p>
          <a:p>
            <a:pPr lvl="1"/>
            <a:r>
              <a:rPr lang="el-GR" sz="2000" b="0" dirty="0" err="1" smtClean="0">
                <a:solidFill>
                  <a:schemeClr val="tx1"/>
                </a:solidFill>
                <a:effectLst/>
              </a:rPr>
              <a:t>Δοσιμετρία</a:t>
            </a:r>
            <a:r>
              <a:rPr lang="el-GR" sz="2000" b="0" dirty="0" smtClean="0">
                <a:solidFill>
                  <a:schemeClr val="tx1"/>
                </a:solidFill>
                <a:effectLst/>
              </a:rPr>
              <a:t> ασθενών</a:t>
            </a:r>
            <a:endParaRPr lang="el-GR" sz="2000" b="0" dirty="0">
              <a:solidFill>
                <a:schemeClr val="tx1"/>
              </a:solidFill>
              <a:effectLst/>
            </a:endParaRP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Βελτιστοποίηση</a:t>
            </a:r>
          </a:p>
          <a:p>
            <a:pPr lvl="1"/>
            <a:r>
              <a:rPr lang="el-GR" sz="2000" b="0" dirty="0" smtClean="0">
                <a:solidFill>
                  <a:schemeClr val="tx1"/>
                </a:solidFill>
                <a:effectLst/>
              </a:rPr>
              <a:t>Ακτινοπροστασία ασθενών </a:t>
            </a:r>
          </a:p>
          <a:p>
            <a:r>
              <a:rPr lang="el-GR" sz="2000" b="0" dirty="0" smtClean="0">
                <a:solidFill>
                  <a:schemeClr val="tx1"/>
                </a:solidFill>
                <a:effectLst/>
              </a:rPr>
              <a:t>Συμμετέχει </a:t>
            </a:r>
            <a:r>
              <a:rPr lang="el-GR" sz="2000" b="0" dirty="0">
                <a:solidFill>
                  <a:schemeClr val="tx1"/>
                </a:solidFill>
                <a:effectLst/>
              </a:rPr>
              <a:t>άμεσα και ενεργά στην Ακτινοθεραπεία.</a:t>
            </a:r>
          </a:p>
          <a:p>
            <a:r>
              <a:rPr lang="el-GR" sz="2000" b="0" dirty="0">
                <a:solidFill>
                  <a:schemeClr val="tx1"/>
                </a:solidFill>
                <a:effectLst/>
              </a:rPr>
              <a:t>Είναι διαθέσιμος για όλες τις πρακτικές της Πυρηνικής Ιατρικής.</a:t>
            </a:r>
          </a:p>
          <a:p>
            <a:pPr lvl="1"/>
            <a:endParaRPr lang="el-GR" sz="2000" b="0" dirty="0">
              <a:solidFill>
                <a:schemeClr val="tx1"/>
              </a:solidFill>
              <a:effectLst/>
            </a:endParaRPr>
          </a:p>
          <a:p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2 Φεβρουαρίου 2013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AC444-C309-489C-A96B-929C2E3A2D4C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238898"/>
            <a:ext cx="4436418" cy="47625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0070C0"/>
                </a:solidFill>
              </a:rPr>
              <a:t>Ημερίδα Συλλόγου Φυσικών Ιατρικής Κύπρου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-24"/>
            <a:ext cx="887498" cy="90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187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LIMaster.ppt (template)">
  <a:themeElements>
    <a:clrScheme name="DLI Slide Master-e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LI Slide Master-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LI Slide Master-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LI Slide Master-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LI Slide Master-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LI Slide Master-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LI Slide Master-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LI Slide Master-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LI Slide Master-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LI Slide Master-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LI Slide Master-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LI Slide Master-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LI Slide Master-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2036</Words>
  <Application>Microsoft Office PowerPoint</Application>
  <PresentationFormat>On-screen Show (4:3)</PresentationFormat>
  <Paragraphs>284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DLIMaster.ppt (template)</vt:lpstr>
      <vt:lpstr>To Νομοθετικό Πλαίσιο Ακτινοπροστασίας στην Κύπρο</vt:lpstr>
      <vt:lpstr>Νομοθετικό πλαίσιο Ακτινοπροστασίας  </vt:lpstr>
      <vt:lpstr>Νομοθετικό πλαίσιο Ακτινοπροστασίας  Βασικές πρόνοιες</vt:lpstr>
      <vt:lpstr>Υπηρεσία Ελέγχου και Επιθεώρησης  για Ακτινοβολίες</vt:lpstr>
      <vt:lpstr>Πεδίο εφαρμογής της Νομοθεσίας</vt:lpstr>
      <vt:lpstr>Πεδίο εφαρμογής της Νομοθεσίας</vt:lpstr>
      <vt:lpstr>Όρια δόσεων</vt:lpstr>
      <vt:lpstr>Υποχρεώσεις αδειούχων προσώπων Απαιτήσεις για το προσωπικό</vt:lpstr>
      <vt:lpstr>Ιατροφυσικός Εμπειρογνώμονας </vt:lpstr>
      <vt:lpstr>Ειδικευμένος Εμπειρογνώμονας</vt:lpstr>
      <vt:lpstr>Πρόταση νέας Οδηγίας Βασικών Κανονισμών Ακτινοπροστασίας (BSS)</vt:lpstr>
      <vt:lpstr>Πρόταση νέας Οδηγίας Βασικών Κανονισμών Ακτινοπροστασίας (BSS)</vt:lpstr>
      <vt:lpstr>Slide 13</vt:lpstr>
      <vt:lpstr>Slide 14</vt:lpstr>
      <vt:lpstr>Slide 15</vt:lpstr>
      <vt:lpstr>Slide 16</vt:lpstr>
      <vt:lpstr>Slide 17</vt:lpstr>
      <vt:lpstr>Πρόταση νέας Οδηγίας Βασικών Κανονισμών  Ακτινοπροστασίας (BSS) 2/2</vt:lpstr>
      <vt:lpstr>Slide 19</vt:lpstr>
      <vt:lpstr>Slide 20</vt:lpstr>
      <vt:lpstr>Σας ευχαριστώ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Panicos Demetriades</cp:lastModifiedBy>
  <cp:revision>109</cp:revision>
  <dcterms:created xsi:type="dcterms:W3CDTF">2013-01-14T11:58:32Z</dcterms:created>
  <dcterms:modified xsi:type="dcterms:W3CDTF">2013-01-29T11:46:08Z</dcterms:modified>
</cp:coreProperties>
</file>