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68" r:id="rId3"/>
    <p:sldId id="258" r:id="rId4"/>
    <p:sldId id="259" r:id="rId5"/>
    <p:sldId id="293" r:id="rId6"/>
    <p:sldId id="270" r:id="rId7"/>
    <p:sldId id="273" r:id="rId8"/>
    <p:sldId id="274" r:id="rId9"/>
    <p:sldId id="275" r:id="rId10"/>
    <p:sldId id="279" r:id="rId11"/>
    <p:sldId id="283" r:id="rId12"/>
    <p:sldId id="284" r:id="rId13"/>
    <p:sldId id="285" r:id="rId14"/>
    <p:sldId id="292" r:id="rId15"/>
    <p:sldId id="290" r:id="rId16"/>
    <p:sldId id="280" r:id="rId17"/>
    <p:sldId id="281" r:id="rId18"/>
    <p:sldId id="276" r:id="rId19"/>
    <p:sldId id="282" r:id="rId20"/>
    <p:sldId id="295" r:id="rId21"/>
    <p:sldId id="264" r:id="rId22"/>
    <p:sldId id="265" r:id="rId23"/>
    <p:sldId id="271" r:id="rId24"/>
    <p:sldId id="294"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FFFF"/>
    <a:srgbClr val="05EB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p:cViewPr varScale="1">
        <p:scale>
          <a:sx n="72" d="100"/>
          <a:sy n="72" d="100"/>
        </p:scale>
        <p:origin x="-109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5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47DB22-0923-44FD-B036-FD18AD843312}" type="datetimeFigureOut">
              <a:rPr lang="el-GR" smtClean="0"/>
              <a:pPr/>
              <a:t>2/2/2013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604350-5E3F-4E74-BE5D-362BD3FC0ED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7F604350-5E3F-4E74-BE5D-362BD3FC0EDE}" type="slidenum">
              <a:rPr lang="el-GR" smtClean="0"/>
              <a:pPr/>
              <a:t>11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7F604350-5E3F-4E74-BE5D-362BD3FC0EDE}" type="slidenum">
              <a:rPr lang="el-GR" smtClean="0"/>
              <a:pPr/>
              <a:t>15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F794A954-117F-4128-BB8F-99FC94C01950}" type="datetimeFigureOut">
              <a:rPr lang="el-GR" smtClean="0"/>
              <a:pPr/>
              <a:t>2/2/2013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6A4B1CB-A9FD-4B91-B17C-CF257B4852F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794A954-117F-4128-BB8F-99FC94C01950}" type="datetimeFigureOut">
              <a:rPr lang="el-GR" smtClean="0"/>
              <a:pPr/>
              <a:t>2/2/2013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6A4B1CB-A9FD-4B91-B17C-CF257B4852F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794A954-117F-4128-BB8F-99FC94C01950}" type="datetimeFigureOut">
              <a:rPr lang="el-GR" smtClean="0"/>
              <a:pPr/>
              <a:t>2/2/2013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6A4B1CB-A9FD-4B91-B17C-CF257B4852F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794A954-117F-4128-BB8F-99FC94C01950}" type="datetimeFigureOut">
              <a:rPr lang="el-GR" smtClean="0"/>
              <a:pPr/>
              <a:t>2/2/2013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6A4B1CB-A9FD-4B91-B17C-CF257B4852F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4A954-117F-4128-BB8F-99FC94C01950}" type="datetimeFigureOut">
              <a:rPr lang="el-GR" smtClean="0"/>
              <a:pPr/>
              <a:t>2/2/2013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6A4B1CB-A9FD-4B91-B17C-CF257B4852F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F794A954-117F-4128-BB8F-99FC94C01950}" type="datetimeFigureOut">
              <a:rPr lang="el-GR" smtClean="0"/>
              <a:pPr/>
              <a:t>2/2/2013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6A4B1CB-A9FD-4B91-B17C-CF257B4852F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F794A954-117F-4128-BB8F-99FC94C01950}" type="datetimeFigureOut">
              <a:rPr lang="el-GR" smtClean="0"/>
              <a:pPr/>
              <a:t>2/2/2013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6A4B1CB-A9FD-4B91-B17C-CF257B4852F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F794A954-117F-4128-BB8F-99FC94C01950}" type="datetimeFigureOut">
              <a:rPr lang="el-GR" smtClean="0"/>
              <a:pPr/>
              <a:t>2/2/2013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6A4B1CB-A9FD-4B91-B17C-CF257B4852F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4A954-117F-4128-BB8F-99FC94C01950}" type="datetimeFigureOut">
              <a:rPr lang="el-GR" smtClean="0"/>
              <a:pPr/>
              <a:t>2/2/2013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6A4B1CB-A9FD-4B91-B17C-CF257B4852F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4A954-117F-4128-BB8F-99FC94C01950}" type="datetimeFigureOut">
              <a:rPr lang="el-GR" smtClean="0"/>
              <a:pPr/>
              <a:t>2/2/2013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6A4B1CB-A9FD-4B91-B17C-CF257B4852F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4A954-117F-4128-BB8F-99FC94C01950}" type="datetimeFigureOut">
              <a:rPr lang="el-GR" smtClean="0"/>
              <a:pPr/>
              <a:t>2/2/2013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6A4B1CB-A9FD-4B91-B17C-CF257B4852F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4A954-117F-4128-BB8F-99FC94C01950}" type="datetimeFigureOut">
              <a:rPr lang="el-GR" smtClean="0"/>
              <a:pPr/>
              <a:t>2/2/2013</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4B1CB-A9FD-4B91-B17C-CF257B4852F3}"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980728"/>
            <a:ext cx="7772400" cy="1470025"/>
          </a:xfrm>
        </p:spPr>
        <p:txBody>
          <a:bodyPr>
            <a:normAutofit fontScale="90000"/>
          </a:bodyPr>
          <a:lstStyle/>
          <a:p>
            <a:r>
              <a:rPr lang="el-GR" b="1" dirty="0" smtClean="0">
                <a:solidFill>
                  <a:srgbClr val="FFFF00"/>
                </a:solidFill>
                <a:latin typeface="Times New Roman" pitchFamily="18" charset="0"/>
                <a:cs typeface="Times New Roman" pitchFamily="18" charset="0"/>
              </a:rPr>
              <a:t>Ο ρόλος του Φυσικού Ιατρικής στην</a:t>
            </a:r>
            <a:br>
              <a:rPr lang="el-GR" b="1" dirty="0" smtClean="0">
                <a:solidFill>
                  <a:srgbClr val="FFFF00"/>
                </a:solidFill>
                <a:latin typeface="Times New Roman" pitchFamily="18" charset="0"/>
                <a:cs typeface="Times New Roman" pitchFamily="18" charset="0"/>
              </a:rPr>
            </a:br>
            <a:r>
              <a:rPr lang="el-GR" b="1" dirty="0" smtClean="0">
                <a:solidFill>
                  <a:srgbClr val="FFFF00"/>
                </a:solidFill>
                <a:latin typeface="Times New Roman" pitchFamily="18" charset="0"/>
                <a:cs typeface="Times New Roman" pitchFamily="18" charset="0"/>
              </a:rPr>
              <a:t>Ακτινοθεραπευτική Ογκολογία</a:t>
            </a:r>
            <a:endParaRPr lang="el-GR" b="1" dirty="0">
              <a:solidFill>
                <a:srgbClr val="FFFF00"/>
              </a:solidFill>
              <a:latin typeface="Times New Roman" pitchFamily="18" charset="0"/>
              <a:cs typeface="Times New Roman" pitchFamily="18" charset="0"/>
            </a:endParaRPr>
          </a:p>
        </p:txBody>
      </p:sp>
      <p:sp>
        <p:nvSpPr>
          <p:cNvPr id="5" name="Subtitle 4"/>
          <p:cNvSpPr>
            <a:spLocks noGrp="1"/>
          </p:cNvSpPr>
          <p:nvPr>
            <p:ph type="subTitle" idx="1"/>
          </p:nvPr>
        </p:nvSpPr>
        <p:spPr>
          <a:xfrm>
            <a:off x="1441376" y="3140968"/>
            <a:ext cx="6400800" cy="2207096"/>
          </a:xfrm>
        </p:spPr>
        <p:txBody>
          <a:bodyPr/>
          <a:lstStyle/>
          <a:p>
            <a:r>
              <a:rPr lang="el-GR" dirty="0" smtClean="0">
                <a:latin typeface="Times New Roman" pitchFamily="18" charset="0"/>
                <a:cs typeface="Times New Roman" pitchFamily="18" charset="0"/>
              </a:rPr>
              <a:t>Δημήτρης Ανδρεόπουλος</a:t>
            </a:r>
          </a:p>
          <a:p>
            <a:r>
              <a:rPr lang="el-GR" dirty="0" smtClean="0">
                <a:latin typeface="Times New Roman" pitchFamily="18" charset="0"/>
                <a:cs typeface="Times New Roman" pitchFamily="18" charset="0"/>
              </a:rPr>
              <a:t>Ακτινοθεραπευτής Ογκολόγος</a:t>
            </a:r>
          </a:p>
          <a:p>
            <a:endParaRPr lang="el-GR" dirty="0">
              <a:latin typeface="Times New Roman" pitchFamily="18" charset="0"/>
              <a:cs typeface="Times New Roman" pitchFamily="18" charset="0"/>
            </a:endParaRPr>
          </a:p>
        </p:txBody>
      </p:sp>
      <p:pic>
        <p:nvPicPr>
          <p:cNvPr id="6" name="Picture 4" descr="Logo BOCOC"/>
          <p:cNvPicPr>
            <a:picLocks noChangeAspect="1" noChangeArrowheads="1"/>
          </p:cNvPicPr>
          <p:nvPr/>
        </p:nvPicPr>
        <p:blipFill>
          <a:blip r:embed="rId2" cstate="print">
            <a:lum bright="-30000" contrast="30000"/>
          </a:blip>
          <a:srcRect/>
          <a:stretch>
            <a:fillRect/>
          </a:stretch>
        </p:blipFill>
        <p:spPr bwMode="auto">
          <a:xfrm>
            <a:off x="3891677" y="4934860"/>
            <a:ext cx="1500198" cy="101442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72" y="299789"/>
            <a:ext cx="8229600" cy="1728192"/>
          </a:xfrm>
        </p:spPr>
        <p:txBody>
          <a:bodyPr>
            <a:normAutofit fontScale="90000"/>
          </a:bodyPr>
          <a:lstStyle/>
          <a:p>
            <a:r>
              <a:rPr lang="el-GR" b="1" dirty="0" smtClean="0">
                <a:solidFill>
                  <a:srgbClr val="FFFF00"/>
                </a:solidFill>
                <a:latin typeface="Times New Roman" pitchFamily="18" charset="0"/>
                <a:cs typeface="Times New Roman" pitchFamily="18" charset="0"/>
              </a:rPr>
              <a:t>Αρμοδιότητες Φυσικών Ιατρικής</a:t>
            </a:r>
            <a:br>
              <a:rPr lang="el-GR" b="1" dirty="0" smtClean="0">
                <a:solidFill>
                  <a:srgbClr val="FFFF00"/>
                </a:solidFill>
                <a:latin typeface="Times New Roman" pitchFamily="18" charset="0"/>
                <a:cs typeface="Times New Roman" pitchFamily="18" charset="0"/>
              </a:rPr>
            </a:br>
            <a:r>
              <a:rPr lang="el-GR" sz="3600" b="1" dirty="0" smtClean="0">
                <a:solidFill>
                  <a:srgbClr val="00FFFF"/>
                </a:solidFill>
                <a:latin typeface="Times New Roman" pitchFamily="18" charset="0"/>
                <a:cs typeface="Times New Roman" pitchFamily="18" charset="0"/>
              </a:rPr>
              <a:t> </a:t>
            </a:r>
            <a:r>
              <a:rPr lang="el-GR" sz="3600" b="1" dirty="0" smtClean="0">
                <a:solidFill>
                  <a:srgbClr val="66FFFF"/>
                </a:solidFill>
                <a:latin typeface="Times New Roman" pitchFamily="18" charset="0"/>
                <a:cs typeface="Times New Roman" pitchFamily="18" charset="0"/>
              </a:rPr>
              <a:t>Διασφάλιση Ποιότητας (</a:t>
            </a:r>
            <a:r>
              <a:rPr lang="el-GR" sz="3600" b="1" dirty="0" err="1" smtClean="0">
                <a:solidFill>
                  <a:srgbClr val="66FFFF"/>
                </a:solidFill>
                <a:latin typeface="Times New Roman" pitchFamily="18" charset="0"/>
                <a:cs typeface="Times New Roman" pitchFamily="18" charset="0"/>
              </a:rPr>
              <a:t>Quality</a:t>
            </a:r>
            <a:r>
              <a:rPr lang="el-GR" sz="3600" b="1" dirty="0" smtClean="0">
                <a:solidFill>
                  <a:srgbClr val="66FFFF"/>
                </a:solidFill>
                <a:latin typeface="Times New Roman" pitchFamily="18" charset="0"/>
                <a:cs typeface="Times New Roman" pitchFamily="18" charset="0"/>
              </a:rPr>
              <a:t> </a:t>
            </a:r>
            <a:r>
              <a:rPr lang="el-GR" sz="3600" b="1" dirty="0" err="1" smtClean="0">
                <a:solidFill>
                  <a:srgbClr val="66FFFF"/>
                </a:solidFill>
                <a:latin typeface="Times New Roman" pitchFamily="18" charset="0"/>
                <a:cs typeface="Times New Roman" pitchFamily="18" charset="0"/>
              </a:rPr>
              <a:t>Assurance</a:t>
            </a:r>
            <a:r>
              <a:rPr lang="el-GR" sz="3600" b="1" dirty="0" smtClean="0">
                <a:solidFill>
                  <a:srgbClr val="66FFFF"/>
                </a:solidFill>
                <a:latin typeface="Times New Roman" pitchFamily="18" charset="0"/>
                <a:cs typeface="Times New Roman" pitchFamily="18" charset="0"/>
              </a:rPr>
              <a:t>) </a:t>
            </a:r>
            <a:br>
              <a:rPr lang="el-GR" sz="3600" b="1" dirty="0" smtClean="0">
                <a:solidFill>
                  <a:srgbClr val="66FFFF"/>
                </a:solidFill>
                <a:latin typeface="Times New Roman" pitchFamily="18" charset="0"/>
                <a:cs typeface="Times New Roman" pitchFamily="18" charset="0"/>
              </a:rPr>
            </a:br>
            <a:r>
              <a:rPr lang="el-GR" sz="3600" b="1" dirty="0" smtClean="0">
                <a:solidFill>
                  <a:srgbClr val="66FFFF"/>
                </a:solidFill>
                <a:latin typeface="Times New Roman" pitchFamily="18" charset="0"/>
                <a:cs typeface="Times New Roman" pitchFamily="18" charset="0"/>
              </a:rPr>
              <a:t> Έλεγχο</a:t>
            </a:r>
            <a:r>
              <a:rPr lang="en-US" sz="3600" b="1" dirty="0" smtClean="0">
                <a:solidFill>
                  <a:srgbClr val="66FFFF"/>
                </a:solidFill>
                <a:latin typeface="Times New Roman" pitchFamily="18" charset="0"/>
                <a:cs typeface="Times New Roman" pitchFamily="18" charset="0"/>
              </a:rPr>
              <a:t>s</a:t>
            </a:r>
            <a:r>
              <a:rPr lang="el-GR" sz="3600" b="1" dirty="0" smtClean="0">
                <a:solidFill>
                  <a:srgbClr val="66FFFF"/>
                </a:solidFill>
                <a:latin typeface="Times New Roman" pitchFamily="18" charset="0"/>
                <a:cs typeface="Times New Roman" pitchFamily="18" charset="0"/>
              </a:rPr>
              <a:t> Ποιότητας (</a:t>
            </a:r>
            <a:r>
              <a:rPr lang="en-US" sz="3600" b="1" dirty="0" smtClean="0">
                <a:solidFill>
                  <a:srgbClr val="66FFFF"/>
                </a:solidFill>
                <a:latin typeface="Times New Roman" pitchFamily="18" charset="0"/>
                <a:cs typeface="Times New Roman" pitchFamily="18" charset="0"/>
              </a:rPr>
              <a:t>Quality </a:t>
            </a:r>
            <a:r>
              <a:rPr lang="el-GR" sz="3600" b="1" dirty="0" err="1" smtClean="0">
                <a:solidFill>
                  <a:srgbClr val="66FFFF"/>
                </a:solidFill>
                <a:latin typeface="Times New Roman" pitchFamily="18" charset="0"/>
                <a:cs typeface="Times New Roman" pitchFamily="18" charset="0"/>
              </a:rPr>
              <a:t>Control</a:t>
            </a:r>
            <a:r>
              <a:rPr lang="el-GR" sz="3600" b="1" dirty="0" smtClean="0">
                <a:solidFill>
                  <a:srgbClr val="66FFFF"/>
                </a:solidFill>
                <a:latin typeface="Times New Roman" pitchFamily="18" charset="0"/>
                <a:cs typeface="Times New Roman" pitchFamily="18" charset="0"/>
              </a:rPr>
              <a:t>)</a:t>
            </a:r>
            <a:endParaRPr lang="el-GR" sz="3600" dirty="0">
              <a:solidFill>
                <a:srgbClr val="66FFFF"/>
              </a:solidFill>
            </a:endParaRPr>
          </a:p>
        </p:txBody>
      </p:sp>
      <p:sp>
        <p:nvSpPr>
          <p:cNvPr id="3" name="Content Placeholder 2"/>
          <p:cNvSpPr>
            <a:spLocks noGrp="1"/>
          </p:cNvSpPr>
          <p:nvPr>
            <p:ph idx="1"/>
          </p:nvPr>
        </p:nvSpPr>
        <p:spPr>
          <a:xfrm>
            <a:off x="611560" y="2204864"/>
            <a:ext cx="7859216" cy="4525963"/>
          </a:xfrm>
        </p:spPr>
        <p:txBody>
          <a:bodyPr>
            <a:normAutofit/>
          </a:bodyPr>
          <a:lstStyle/>
          <a:p>
            <a:pPr>
              <a:buNone/>
            </a:pPr>
            <a:r>
              <a:rPr lang="el-GR" dirty="0" smtClean="0">
                <a:latin typeface="Times New Roman" pitchFamily="18" charset="0"/>
                <a:cs typeface="Times New Roman" pitchFamily="18" charset="0"/>
              </a:rPr>
              <a:t>	</a:t>
            </a:r>
          </a:p>
        </p:txBody>
      </p:sp>
      <p:pic>
        <p:nvPicPr>
          <p:cNvPr id="5" name="Picture 2" descr="E:\Documents\My Pictures\Sakas\Ασφάλεια στην Εργασία\SEGURIDADLABORAL3.jpg"/>
          <p:cNvPicPr>
            <a:picLocks noChangeAspect="1" noChangeArrowheads="1"/>
          </p:cNvPicPr>
          <p:nvPr/>
        </p:nvPicPr>
        <p:blipFill>
          <a:blip r:embed="rId2" cstate="print"/>
          <a:srcRect/>
          <a:stretch>
            <a:fillRect/>
          </a:stretch>
        </p:blipFill>
        <p:spPr bwMode="auto">
          <a:xfrm>
            <a:off x="4716016" y="2636912"/>
            <a:ext cx="4032448" cy="3024336"/>
          </a:xfrm>
          <a:prstGeom prst="rect">
            <a:avLst/>
          </a:prstGeom>
          <a:noFill/>
        </p:spPr>
      </p:pic>
      <p:sp>
        <p:nvSpPr>
          <p:cNvPr id="6" name="Rectangle 5"/>
          <p:cNvSpPr/>
          <p:nvPr/>
        </p:nvSpPr>
        <p:spPr>
          <a:xfrm>
            <a:off x="539552" y="2348880"/>
            <a:ext cx="4320480" cy="4278094"/>
          </a:xfrm>
          <a:prstGeom prst="rect">
            <a:avLst/>
          </a:prstGeom>
        </p:spPr>
        <p:txBody>
          <a:bodyPr wrap="square">
            <a:spAutoFit/>
          </a:bodyPr>
          <a:lstStyle/>
          <a:p>
            <a:pPr>
              <a:buFontTx/>
              <a:buNone/>
            </a:pPr>
            <a:r>
              <a:rPr lang="el-GR" sz="3200" i="1" dirty="0" smtClean="0">
                <a:latin typeface="Times New Roman" pitchFamily="18" charset="0"/>
                <a:cs typeface="Times New Roman" pitchFamily="18" charset="0"/>
              </a:rPr>
              <a:t>«</a:t>
            </a:r>
            <a:r>
              <a:rPr lang="en-GB" sz="3200" i="1" dirty="0" smtClean="0">
                <a:latin typeface="Times New Roman" pitchFamily="18" charset="0"/>
                <a:cs typeface="Times New Roman" pitchFamily="18" charset="0"/>
              </a:rPr>
              <a:t> The simplest form of quality control is a multidisciplinary approach, which should be used early, in every case, and if necessary, repeatedly </a:t>
            </a:r>
            <a:r>
              <a:rPr lang="el-GR" sz="3200" i="1" dirty="0" smtClean="0">
                <a:latin typeface="Times New Roman" pitchFamily="18" charset="0"/>
                <a:cs typeface="Times New Roman" pitchFamily="18" charset="0"/>
              </a:rPr>
              <a:t>»</a:t>
            </a:r>
            <a:r>
              <a:rPr lang="en-GB" sz="3200" i="1" dirty="0" smtClean="0">
                <a:latin typeface="Times New Roman" pitchFamily="18" charset="0"/>
                <a:cs typeface="Times New Roman" pitchFamily="18" charset="0"/>
              </a:rPr>
              <a:t> </a:t>
            </a:r>
          </a:p>
          <a:p>
            <a:pPr>
              <a:buFontTx/>
              <a:buNone/>
            </a:pPr>
            <a:endParaRPr lang="en-GB" sz="3200" i="1" dirty="0" smtClean="0">
              <a:latin typeface="Times New Roman" pitchFamily="18" charset="0"/>
              <a:cs typeface="Times New Roman" pitchFamily="18" charset="0"/>
            </a:endParaRPr>
          </a:p>
          <a:p>
            <a:pPr algn="r">
              <a:buFontTx/>
              <a:buNone/>
            </a:pPr>
            <a:r>
              <a:rPr lang="en-GB" sz="1600" dirty="0" err="1" smtClean="0">
                <a:latin typeface="Times New Roman" pitchFamily="18" charset="0"/>
                <a:cs typeface="Times New Roman" pitchFamily="18" charset="0"/>
              </a:rPr>
              <a:t>Obrist</a:t>
            </a:r>
            <a:r>
              <a:rPr lang="en-GB" sz="1600" dirty="0" smtClean="0">
                <a:latin typeface="Times New Roman" pitchFamily="18" charset="0"/>
                <a:cs typeface="Times New Roman" pitchFamily="18" charset="0"/>
              </a:rPr>
              <a:t> S. et al. (1997)</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609600"/>
            <a:ext cx="6629400" cy="1143000"/>
          </a:xfrm>
        </p:spPr>
        <p:txBody>
          <a:bodyPr>
            <a:normAutofit fontScale="90000"/>
          </a:bodyPr>
          <a:lstStyle/>
          <a:p>
            <a:r>
              <a:rPr lang="el-GR" b="1" dirty="0" smtClean="0">
                <a:solidFill>
                  <a:srgbClr val="FFFF00"/>
                </a:solidFill>
                <a:latin typeface="Times New Roman" pitchFamily="18" charset="0"/>
                <a:cs typeface="Times New Roman" pitchFamily="18" charset="0"/>
              </a:rPr>
              <a:t>Διασφάλιση Ποιότητας </a:t>
            </a:r>
            <a:r>
              <a:rPr lang="el-GR" sz="3600" b="1" dirty="0" smtClean="0">
                <a:solidFill>
                  <a:srgbClr val="FFFF00"/>
                </a:solidFill>
                <a:latin typeface="Times New Roman" pitchFamily="18" charset="0"/>
                <a:cs typeface="Times New Roman" pitchFamily="18" charset="0"/>
              </a:rPr>
              <a:t/>
            </a:r>
            <a:br>
              <a:rPr lang="el-GR" sz="3600" b="1" dirty="0" smtClean="0">
                <a:solidFill>
                  <a:srgbClr val="FFFF00"/>
                </a:solidFill>
                <a:latin typeface="Times New Roman" pitchFamily="18" charset="0"/>
                <a:cs typeface="Times New Roman" pitchFamily="18" charset="0"/>
              </a:rPr>
            </a:br>
            <a:r>
              <a:rPr lang="el-GR" sz="3600" b="1" dirty="0" smtClean="0">
                <a:solidFill>
                  <a:srgbClr val="66FFFF"/>
                </a:solidFill>
                <a:latin typeface="Times New Roman" pitchFamily="18" charset="0"/>
                <a:cs typeface="Times New Roman" pitchFamily="18" charset="0"/>
              </a:rPr>
              <a:t>(</a:t>
            </a:r>
            <a:r>
              <a:rPr lang="en-GB" sz="3600" b="1" dirty="0" smtClean="0">
                <a:solidFill>
                  <a:srgbClr val="66FFFF"/>
                </a:solidFill>
                <a:latin typeface="Times New Roman" pitchFamily="18" charset="0"/>
                <a:cs typeface="Times New Roman" pitchFamily="18" charset="0"/>
              </a:rPr>
              <a:t>Quality Assurance</a:t>
            </a:r>
            <a:r>
              <a:rPr lang="el-GR" sz="3600" b="1" dirty="0" smtClean="0">
                <a:solidFill>
                  <a:srgbClr val="66FFFF"/>
                </a:solidFill>
                <a:latin typeface="Times New Roman" pitchFamily="18" charset="0"/>
                <a:cs typeface="Times New Roman" pitchFamily="18" charset="0"/>
              </a:rPr>
              <a:t>)</a:t>
            </a:r>
            <a:endParaRPr lang="en-US" sz="3600" b="1" dirty="0">
              <a:solidFill>
                <a:srgbClr val="66FFFF"/>
              </a:solidFill>
              <a:latin typeface="Times New Roman" pitchFamily="18" charset="0"/>
              <a:cs typeface="Times New Roman" pitchFamily="18" charset="0"/>
            </a:endParaRPr>
          </a:p>
        </p:txBody>
      </p:sp>
      <p:sp>
        <p:nvSpPr>
          <p:cNvPr id="16387" name="Rectangle 3"/>
          <p:cNvSpPr>
            <a:spLocks noGrp="1" noChangeArrowheads="1"/>
          </p:cNvSpPr>
          <p:nvPr>
            <p:ph type="body" idx="1"/>
          </p:nvPr>
        </p:nvSpPr>
        <p:spPr>
          <a:xfrm>
            <a:off x="800100" y="1981200"/>
            <a:ext cx="7315200" cy="4114800"/>
          </a:xfrm>
        </p:spPr>
        <p:txBody>
          <a:bodyPr/>
          <a:lstStyle/>
          <a:p>
            <a:pPr>
              <a:buFontTx/>
              <a:buNone/>
            </a:pPr>
            <a:r>
              <a:rPr lang="en-GB" sz="2800" b="1" dirty="0">
                <a:solidFill>
                  <a:schemeClr val="bg1"/>
                </a:solidFill>
              </a:rPr>
              <a:t>	</a:t>
            </a:r>
            <a:r>
              <a:rPr lang="el-GR" dirty="0">
                <a:latin typeface="Times New Roman" pitchFamily="18" charset="0"/>
                <a:cs typeface="Times New Roman" pitchFamily="18" charset="0"/>
              </a:rPr>
              <a:t>Όλες οι προγραμματισμένες και συστηματικές ενέργειες οι οποίες θεωρούνται αναγκαίες για να δώσουν την δέουσα εμπιστοσύνη, ότι ένα προϊόν ή υπηρεσία ικανοποιούν τις προδιαγραφές για ποιότητα.</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01824"/>
            <a:ext cx="8229600" cy="1143000"/>
          </a:xfrm>
        </p:spPr>
        <p:txBody>
          <a:bodyPr>
            <a:normAutofit fontScale="90000"/>
          </a:bodyPr>
          <a:lstStyle/>
          <a:p>
            <a:r>
              <a:rPr lang="el-GR" b="1" dirty="0" smtClean="0">
                <a:solidFill>
                  <a:srgbClr val="FFFF00"/>
                </a:solidFill>
                <a:latin typeface="Times New Roman" pitchFamily="18" charset="0"/>
                <a:cs typeface="Times New Roman" pitchFamily="18" charset="0"/>
              </a:rPr>
              <a:t>Έλεγχος Ποιότητας</a:t>
            </a:r>
            <a:r>
              <a:rPr lang="el-GR" sz="3600" b="1" dirty="0" smtClean="0">
                <a:solidFill>
                  <a:srgbClr val="FFFF00"/>
                </a:solidFill>
                <a:latin typeface="Times New Roman" pitchFamily="18" charset="0"/>
                <a:cs typeface="Times New Roman" pitchFamily="18" charset="0"/>
              </a:rPr>
              <a:t/>
            </a:r>
            <a:br>
              <a:rPr lang="el-GR" sz="3600" b="1" dirty="0" smtClean="0">
                <a:solidFill>
                  <a:srgbClr val="FFFF00"/>
                </a:solidFill>
                <a:latin typeface="Times New Roman" pitchFamily="18" charset="0"/>
                <a:cs typeface="Times New Roman" pitchFamily="18" charset="0"/>
              </a:rPr>
            </a:br>
            <a:r>
              <a:rPr lang="el-GR" sz="3600" b="1" dirty="0" smtClean="0">
                <a:solidFill>
                  <a:srgbClr val="66FFFF"/>
                </a:solidFill>
                <a:latin typeface="Times New Roman" pitchFamily="18" charset="0"/>
                <a:cs typeface="Times New Roman" pitchFamily="18" charset="0"/>
              </a:rPr>
              <a:t>(</a:t>
            </a:r>
            <a:r>
              <a:rPr lang="en-GB" sz="3600" b="1" dirty="0" smtClean="0">
                <a:solidFill>
                  <a:srgbClr val="66FFFF"/>
                </a:solidFill>
                <a:latin typeface="Times New Roman" pitchFamily="18" charset="0"/>
                <a:cs typeface="Times New Roman" pitchFamily="18" charset="0"/>
              </a:rPr>
              <a:t>Quality Control</a:t>
            </a:r>
            <a:r>
              <a:rPr lang="el-GR" sz="3600" b="1" dirty="0" smtClean="0">
                <a:solidFill>
                  <a:srgbClr val="66FFFF"/>
                </a:solidFill>
                <a:latin typeface="Times New Roman" pitchFamily="18" charset="0"/>
                <a:cs typeface="Times New Roman" pitchFamily="18" charset="0"/>
              </a:rPr>
              <a:t>)</a:t>
            </a:r>
            <a:endParaRPr lang="en-US" sz="3600" b="1" dirty="0">
              <a:solidFill>
                <a:srgbClr val="66FFFF"/>
              </a:solidFill>
              <a:latin typeface="Times New Roman" pitchFamily="18" charset="0"/>
              <a:cs typeface="Times New Roman" pitchFamily="18" charset="0"/>
            </a:endParaRPr>
          </a:p>
        </p:txBody>
      </p:sp>
      <p:sp>
        <p:nvSpPr>
          <p:cNvPr id="15363" name="Rectangle 3"/>
          <p:cNvSpPr>
            <a:spLocks noGrp="1" noChangeArrowheads="1"/>
          </p:cNvSpPr>
          <p:nvPr>
            <p:ph type="body" idx="1"/>
          </p:nvPr>
        </p:nvSpPr>
        <p:spPr>
          <a:xfrm>
            <a:off x="827584" y="2241376"/>
            <a:ext cx="7704856" cy="4572000"/>
          </a:xfrm>
        </p:spPr>
        <p:txBody>
          <a:bodyPr/>
          <a:lstStyle/>
          <a:p>
            <a:pPr>
              <a:lnSpc>
                <a:spcPct val="90000"/>
              </a:lnSpc>
              <a:buFontTx/>
              <a:buNone/>
            </a:pPr>
            <a:r>
              <a:rPr lang="en-GB" sz="2400" b="1" dirty="0">
                <a:solidFill>
                  <a:schemeClr val="bg1"/>
                </a:solidFill>
                <a:latin typeface="Times New Roman" pitchFamily="18" charset="0"/>
                <a:cs typeface="Times New Roman" pitchFamily="18" charset="0"/>
              </a:rPr>
              <a:t>	</a:t>
            </a:r>
            <a:r>
              <a:rPr lang="el-GR" dirty="0">
                <a:latin typeface="Times New Roman" pitchFamily="18" charset="0"/>
                <a:cs typeface="Times New Roman" pitchFamily="18" charset="0"/>
              </a:rPr>
              <a:t>Οι συντονιστικές διαδικασίες μέσα από τις οποίες η συγκεκριμένη ποιοτική απόδοση μετριέται σε σύγκριση με υπάρχοντα αποδεκτά κριτήρια.</a:t>
            </a:r>
          </a:p>
          <a:p>
            <a:pPr>
              <a:buFontTx/>
              <a:buNone/>
            </a:pPr>
            <a:endParaRPr lang="el-GR" sz="1400" dirty="0">
              <a:latin typeface="Times New Roman" pitchFamily="18" charset="0"/>
              <a:cs typeface="Times New Roman" pitchFamily="18" charset="0"/>
            </a:endParaRPr>
          </a:p>
          <a:p>
            <a:pPr>
              <a:buFontTx/>
              <a:buNone/>
            </a:pPr>
            <a:r>
              <a:rPr lang="el-GR" dirty="0">
                <a:latin typeface="Times New Roman" pitchFamily="18" charset="0"/>
                <a:cs typeface="Times New Roman" pitchFamily="18" charset="0"/>
              </a:rPr>
              <a:t>	Εφαρμογή αναγκαίων ενεργειών για την διατήρηση ή επανάκτηση σύγκλησης με τα κοινώς αποδεκτά.</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00100" y="838200"/>
            <a:ext cx="7772400" cy="1143000"/>
          </a:xfrm>
        </p:spPr>
        <p:txBody>
          <a:bodyPr>
            <a:normAutofit fontScale="90000"/>
          </a:bodyPr>
          <a:lstStyle/>
          <a:p>
            <a:r>
              <a:rPr lang="en-GB" sz="3600" b="1" dirty="0">
                <a:solidFill>
                  <a:srgbClr val="FFFF00"/>
                </a:solidFill>
              </a:rPr>
              <a:t/>
            </a:r>
            <a:br>
              <a:rPr lang="en-GB" sz="3600" b="1" dirty="0">
                <a:solidFill>
                  <a:srgbClr val="FFFF00"/>
                </a:solidFill>
              </a:rPr>
            </a:br>
            <a:r>
              <a:rPr lang="el-GR" b="1" dirty="0" smtClean="0">
                <a:solidFill>
                  <a:srgbClr val="FFFF00"/>
                </a:solidFill>
                <a:latin typeface="Times New Roman" pitchFamily="18" charset="0"/>
                <a:cs typeface="Times New Roman" pitchFamily="18" charset="0"/>
              </a:rPr>
              <a:t>Ποιοτική Επιθεώρηση </a:t>
            </a:r>
            <a:r>
              <a:rPr lang="el-GR" sz="3600" b="1" dirty="0" smtClean="0">
                <a:solidFill>
                  <a:srgbClr val="FFFF00"/>
                </a:solidFill>
              </a:rPr>
              <a:t/>
            </a:r>
            <a:br>
              <a:rPr lang="el-GR" sz="3600" b="1" dirty="0" smtClean="0">
                <a:solidFill>
                  <a:srgbClr val="FFFF00"/>
                </a:solidFill>
              </a:rPr>
            </a:br>
            <a:r>
              <a:rPr lang="el-GR" sz="3600" b="1" dirty="0" smtClean="0">
                <a:solidFill>
                  <a:srgbClr val="66FFFF"/>
                </a:solidFill>
                <a:latin typeface="Times New Roman" pitchFamily="18" charset="0"/>
                <a:cs typeface="Times New Roman" pitchFamily="18" charset="0"/>
              </a:rPr>
              <a:t>(</a:t>
            </a:r>
            <a:r>
              <a:rPr lang="en-GB" sz="3600" b="1" dirty="0" smtClean="0">
                <a:solidFill>
                  <a:srgbClr val="66FFFF"/>
                </a:solidFill>
                <a:latin typeface="Times New Roman" pitchFamily="18" charset="0"/>
                <a:cs typeface="Times New Roman" pitchFamily="18" charset="0"/>
              </a:rPr>
              <a:t>Quality Audit</a:t>
            </a:r>
            <a:r>
              <a:rPr lang="el-GR" sz="3600" b="1" dirty="0" smtClean="0">
                <a:solidFill>
                  <a:srgbClr val="66FFFF"/>
                </a:solidFill>
                <a:latin typeface="Times New Roman" pitchFamily="18" charset="0"/>
                <a:cs typeface="Times New Roman" pitchFamily="18" charset="0"/>
              </a:rPr>
              <a:t>)</a:t>
            </a:r>
            <a:r>
              <a:rPr lang="en-GB" sz="3600" b="1" dirty="0">
                <a:solidFill>
                  <a:srgbClr val="FFFF00"/>
                </a:solidFill>
              </a:rPr>
              <a:t/>
            </a:r>
            <a:br>
              <a:rPr lang="en-GB" sz="3600" b="1" dirty="0">
                <a:solidFill>
                  <a:srgbClr val="FFFF00"/>
                </a:solidFill>
              </a:rPr>
            </a:br>
            <a:endParaRPr lang="en-US" sz="3600" b="1" dirty="0">
              <a:solidFill>
                <a:srgbClr val="FFFF00"/>
              </a:solidFill>
            </a:endParaRPr>
          </a:p>
        </p:txBody>
      </p:sp>
      <p:sp>
        <p:nvSpPr>
          <p:cNvPr id="14339" name="Rectangle 3"/>
          <p:cNvSpPr>
            <a:spLocks noGrp="1" noChangeArrowheads="1"/>
          </p:cNvSpPr>
          <p:nvPr>
            <p:ph type="body" idx="1"/>
          </p:nvPr>
        </p:nvSpPr>
        <p:spPr>
          <a:xfrm>
            <a:off x="685800" y="2209800"/>
            <a:ext cx="8001000" cy="3886200"/>
          </a:xfrm>
        </p:spPr>
        <p:txBody>
          <a:bodyPr/>
          <a:lstStyle/>
          <a:p>
            <a:pPr>
              <a:lnSpc>
                <a:spcPct val="90000"/>
              </a:lnSpc>
              <a:buFontTx/>
              <a:buNone/>
            </a:pPr>
            <a:r>
              <a:rPr lang="el-GR" sz="2800" b="1" dirty="0">
                <a:solidFill>
                  <a:srgbClr val="FFFF00"/>
                </a:solidFill>
              </a:rPr>
              <a:t>	</a:t>
            </a:r>
            <a:r>
              <a:rPr lang="el-GR" dirty="0">
                <a:latin typeface="Times New Roman" pitchFamily="18" charset="0"/>
                <a:cs typeface="Times New Roman" pitchFamily="18" charset="0"/>
              </a:rPr>
              <a:t>Συστηματική και ανεξάρτητη επιθεώρηση των συστημάτων έλεγχου ποιότητας, για να καθορισθεί κατά πόσον το σύστημα  εφαρμόζεται αποτελεσματικά και εάν οι δραστηριότητες  και τα αποτελέσματα του παράγουν τον ζητούμενο τελικό στόχο και συμμορφώνονται με προκαθορισμένα ποιοτικά δεδομένα.</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000" b="1" dirty="0" smtClean="0">
                <a:solidFill>
                  <a:srgbClr val="FFFF00"/>
                </a:solidFill>
                <a:latin typeface="Times New Roman" pitchFamily="18" charset="0"/>
                <a:cs typeface="Times New Roman" pitchFamily="18" charset="0"/>
              </a:rPr>
              <a:t>Ποιοτικά Κριτήρια</a:t>
            </a:r>
            <a:endParaRPr lang="el-GR" sz="4000" b="1" dirty="0">
              <a:solidFill>
                <a:srgbClr val="FFFF00"/>
              </a:solidFill>
              <a:latin typeface="Times New Roman" pitchFamily="18" charset="0"/>
              <a:cs typeface="Times New Roman" pitchFamily="18" charset="0"/>
            </a:endParaRPr>
          </a:p>
        </p:txBody>
      </p:sp>
      <p:sp>
        <p:nvSpPr>
          <p:cNvPr id="5" name="Content Placeholder 4"/>
          <p:cNvSpPr>
            <a:spLocks noGrp="1"/>
          </p:cNvSpPr>
          <p:nvPr>
            <p:ph sz="half" idx="1"/>
          </p:nvPr>
        </p:nvSpPr>
        <p:spPr/>
        <p:txBody>
          <a:bodyPr>
            <a:normAutofit/>
          </a:bodyPr>
          <a:lstStyle/>
          <a:p>
            <a:r>
              <a:rPr lang="en-GB" b="1" dirty="0" smtClean="0">
                <a:solidFill>
                  <a:srgbClr val="66FFFF"/>
                </a:solidFill>
                <a:latin typeface="Times New Roman" pitchFamily="18" charset="0"/>
                <a:cs typeface="Times New Roman" pitchFamily="18" charset="0"/>
              </a:rPr>
              <a:t>Quality Standards</a:t>
            </a:r>
            <a:endParaRPr lang="el-GR" b="1" dirty="0" smtClean="0">
              <a:solidFill>
                <a:srgbClr val="66FFFF"/>
              </a:solidFill>
              <a:latin typeface="Times New Roman" pitchFamily="18" charset="0"/>
              <a:cs typeface="Times New Roman" pitchFamily="18" charset="0"/>
            </a:endParaRPr>
          </a:p>
          <a:p>
            <a:endParaRPr lang="el-GR" b="1" dirty="0" smtClean="0">
              <a:solidFill>
                <a:srgbClr val="66FFFF"/>
              </a:solidFill>
              <a:latin typeface="Times New Roman" pitchFamily="18" charset="0"/>
              <a:cs typeface="Times New Roman" pitchFamily="18" charset="0"/>
            </a:endParaRPr>
          </a:p>
          <a:p>
            <a:endParaRPr lang="el-GR" b="1" dirty="0" smtClean="0">
              <a:solidFill>
                <a:srgbClr val="66FFFF"/>
              </a:solidFill>
              <a:latin typeface="Times New Roman" pitchFamily="18" charset="0"/>
              <a:cs typeface="Times New Roman" pitchFamily="18" charset="0"/>
            </a:endParaRPr>
          </a:p>
          <a:p>
            <a:r>
              <a:rPr lang="en-GB" b="1" dirty="0" smtClean="0">
                <a:solidFill>
                  <a:srgbClr val="66FFFF"/>
                </a:solidFill>
                <a:latin typeface="Times New Roman" pitchFamily="18" charset="0"/>
                <a:cs typeface="Times New Roman" pitchFamily="18" charset="0"/>
              </a:rPr>
              <a:t>Quality System</a:t>
            </a:r>
            <a:endParaRPr lang="el-GR" b="1" dirty="0" smtClean="0">
              <a:solidFill>
                <a:srgbClr val="66FFFF"/>
              </a:solidFill>
              <a:latin typeface="Times New Roman" pitchFamily="18" charset="0"/>
              <a:cs typeface="Times New Roman" pitchFamily="18" charset="0"/>
            </a:endParaRPr>
          </a:p>
          <a:p>
            <a:endParaRPr lang="el-GR" b="1" dirty="0" smtClean="0">
              <a:solidFill>
                <a:srgbClr val="66FFFF"/>
              </a:solidFill>
              <a:latin typeface="Times New Roman" pitchFamily="18" charset="0"/>
              <a:cs typeface="Times New Roman" pitchFamily="18" charset="0"/>
            </a:endParaRPr>
          </a:p>
          <a:p>
            <a:endParaRPr lang="el-GR" b="1" dirty="0" smtClean="0">
              <a:solidFill>
                <a:srgbClr val="66FFFF"/>
              </a:solidFill>
              <a:latin typeface="Times New Roman" pitchFamily="18" charset="0"/>
              <a:cs typeface="Times New Roman" pitchFamily="18" charset="0"/>
            </a:endParaRPr>
          </a:p>
          <a:p>
            <a:endParaRPr lang="el-GR" b="1" dirty="0" smtClean="0">
              <a:solidFill>
                <a:srgbClr val="66FFFF"/>
              </a:solidFill>
              <a:latin typeface="Times New Roman" pitchFamily="18" charset="0"/>
              <a:cs typeface="Times New Roman" pitchFamily="18" charset="0"/>
            </a:endParaRPr>
          </a:p>
          <a:p>
            <a:r>
              <a:rPr lang="en-GB" b="1" dirty="0" smtClean="0">
                <a:solidFill>
                  <a:srgbClr val="66FFFF"/>
                </a:solidFill>
                <a:latin typeface="Times New Roman" pitchFamily="18" charset="0"/>
                <a:cs typeface="Times New Roman" pitchFamily="18" charset="0"/>
              </a:rPr>
              <a:t>Quality Management</a:t>
            </a:r>
            <a:endParaRPr lang="el-GR" b="1" dirty="0" smtClean="0">
              <a:solidFill>
                <a:srgbClr val="66FFFF"/>
              </a:solidFill>
              <a:latin typeface="Times New Roman" pitchFamily="18" charset="0"/>
              <a:cs typeface="Times New Roman" pitchFamily="18" charset="0"/>
            </a:endParaRPr>
          </a:p>
          <a:p>
            <a:endParaRPr lang="el-GR" b="1" dirty="0" smtClean="0">
              <a:solidFill>
                <a:srgbClr val="FFFF00"/>
              </a:solidFill>
              <a:latin typeface="Times New Roman" pitchFamily="18" charset="0"/>
              <a:cs typeface="Times New Roman" pitchFamily="18" charset="0"/>
            </a:endParaRPr>
          </a:p>
          <a:p>
            <a:endParaRPr lang="el-GR" b="1" dirty="0" smtClean="0">
              <a:solidFill>
                <a:srgbClr val="FFFF00"/>
              </a:solidFill>
            </a:endParaRPr>
          </a:p>
          <a:p>
            <a:endParaRPr lang="el-GR" dirty="0"/>
          </a:p>
        </p:txBody>
      </p:sp>
      <p:sp>
        <p:nvSpPr>
          <p:cNvPr id="6" name="Content Placeholder 5"/>
          <p:cNvSpPr>
            <a:spLocks noGrp="1"/>
          </p:cNvSpPr>
          <p:nvPr>
            <p:ph sz="half" idx="2"/>
          </p:nvPr>
        </p:nvSpPr>
        <p:spPr>
          <a:xfrm>
            <a:off x="4355976" y="1600200"/>
            <a:ext cx="4330824" cy="4525963"/>
          </a:xfrm>
        </p:spPr>
        <p:txBody>
          <a:bodyPr>
            <a:normAutofit/>
          </a:bodyPr>
          <a:lstStyle/>
          <a:p>
            <a:r>
              <a:rPr lang="el-GR" sz="2000" b="1" dirty="0" smtClean="0">
                <a:latin typeface="Times New Roman" pitchFamily="18" charset="0"/>
                <a:cs typeface="Times New Roman" pitchFamily="18" charset="0"/>
              </a:rPr>
              <a:t>Κριτήριο ή ομάδα κριτηρίων με βάση τα οποία αξιολογείται η ποιότητα οποιασδήποτε ενέργειας ή πράξης. </a:t>
            </a:r>
            <a:endParaRPr lang="en-US" sz="2000" b="1" dirty="0" smtClean="0">
              <a:latin typeface="Times New Roman" pitchFamily="18" charset="0"/>
              <a:cs typeface="Times New Roman" pitchFamily="18" charset="0"/>
            </a:endParaRPr>
          </a:p>
          <a:p>
            <a:endParaRPr lang="el-GR" sz="2000" b="1" dirty="0" smtClean="0">
              <a:latin typeface="Times New Roman" pitchFamily="18" charset="0"/>
              <a:cs typeface="Times New Roman" pitchFamily="18" charset="0"/>
            </a:endParaRPr>
          </a:p>
          <a:p>
            <a:r>
              <a:rPr lang="el-GR" sz="2000" b="1" dirty="0" smtClean="0">
                <a:latin typeface="Times New Roman" pitchFamily="18" charset="0"/>
                <a:cs typeface="Times New Roman" pitchFamily="18" charset="0"/>
              </a:rPr>
              <a:t>Η οργανωτική δομή, υποχρεώσεις, διαδικασίες, πράξεις και πηγές για την εφαρμογή της ποιοτικής ασφάλισης.</a:t>
            </a:r>
          </a:p>
          <a:p>
            <a:endParaRPr lang="el-GR" sz="2000" b="1" dirty="0" smtClean="0">
              <a:latin typeface="Times New Roman" pitchFamily="18" charset="0"/>
              <a:cs typeface="Times New Roman" pitchFamily="18" charset="0"/>
            </a:endParaRPr>
          </a:p>
          <a:p>
            <a:endParaRPr lang="el-GR" sz="2000" b="1" dirty="0" smtClean="0">
              <a:latin typeface="Times New Roman" pitchFamily="18" charset="0"/>
              <a:cs typeface="Times New Roman" pitchFamily="18" charset="0"/>
            </a:endParaRPr>
          </a:p>
          <a:p>
            <a:r>
              <a:rPr lang="el-GR" sz="2000" b="1" dirty="0" smtClean="0">
                <a:latin typeface="Times New Roman" pitchFamily="18" charset="0"/>
                <a:cs typeface="Times New Roman" pitchFamily="18" charset="0"/>
              </a:rPr>
              <a:t>Η διαχείριση του συστήματος ποιότητας</a:t>
            </a:r>
            <a:endParaRPr lang="el-G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611560" y="332656"/>
            <a:ext cx="7696200" cy="1143000"/>
          </a:xfrm>
        </p:spPr>
        <p:txBody>
          <a:bodyPr>
            <a:normAutofit/>
          </a:bodyPr>
          <a:lstStyle/>
          <a:p>
            <a:pPr>
              <a:lnSpc>
                <a:spcPct val="80000"/>
              </a:lnSpc>
            </a:pPr>
            <a:r>
              <a:rPr lang="el-GR" sz="4000" b="1" dirty="0">
                <a:solidFill>
                  <a:srgbClr val="FFFF00"/>
                </a:solidFill>
                <a:latin typeface="Times New Roman" pitchFamily="18" charset="0"/>
                <a:cs typeface="Times New Roman" pitchFamily="18" charset="0"/>
              </a:rPr>
              <a:t>Έλεγχος Ποιότητας </a:t>
            </a:r>
            <a:r>
              <a:rPr lang="el-GR" sz="3200" b="1" dirty="0" smtClean="0">
                <a:solidFill>
                  <a:srgbClr val="FFFF00"/>
                </a:solidFill>
                <a:latin typeface="Times New Roman" pitchFamily="18" charset="0"/>
                <a:cs typeface="Times New Roman" pitchFamily="18" charset="0"/>
              </a:rPr>
              <a:t/>
            </a:r>
            <a:br>
              <a:rPr lang="el-GR" sz="3200" b="1" dirty="0" smtClean="0">
                <a:solidFill>
                  <a:srgbClr val="FFFF00"/>
                </a:solidFill>
                <a:latin typeface="Times New Roman" pitchFamily="18" charset="0"/>
                <a:cs typeface="Times New Roman" pitchFamily="18" charset="0"/>
              </a:rPr>
            </a:br>
            <a:r>
              <a:rPr lang="el-GR" sz="3200" b="1" dirty="0" smtClean="0">
                <a:solidFill>
                  <a:srgbClr val="66FFFF"/>
                </a:solidFill>
                <a:latin typeface="Times New Roman" pitchFamily="18" charset="0"/>
                <a:cs typeface="Times New Roman" pitchFamily="18" charset="0"/>
              </a:rPr>
              <a:t>Εξυπηρέτηση</a:t>
            </a:r>
            <a:endParaRPr lang="en-US" sz="3200" b="1" dirty="0">
              <a:solidFill>
                <a:srgbClr val="66FFFF"/>
              </a:solidFill>
              <a:latin typeface="Times New Roman" pitchFamily="18" charset="0"/>
              <a:cs typeface="Times New Roman" pitchFamily="18" charset="0"/>
            </a:endParaRPr>
          </a:p>
        </p:txBody>
      </p:sp>
      <p:sp>
        <p:nvSpPr>
          <p:cNvPr id="4101" name="Rectangle 5"/>
          <p:cNvSpPr>
            <a:spLocks noGrp="1" noChangeArrowheads="1"/>
          </p:cNvSpPr>
          <p:nvPr>
            <p:ph type="body" idx="1"/>
          </p:nvPr>
        </p:nvSpPr>
        <p:spPr>
          <a:xfrm>
            <a:off x="539552" y="1916832"/>
            <a:ext cx="3694670" cy="3384376"/>
          </a:xfrm>
        </p:spPr>
        <p:txBody>
          <a:bodyPr>
            <a:normAutofit/>
          </a:bodyPr>
          <a:lstStyle/>
          <a:p>
            <a:r>
              <a:rPr lang="el-GR" sz="2800" dirty="0" smtClean="0">
                <a:latin typeface="Times New Roman" pitchFamily="18" charset="0"/>
                <a:cs typeface="Times New Roman" pitchFamily="18" charset="0"/>
              </a:rPr>
              <a:t>Προφυλάσσει </a:t>
            </a:r>
            <a:r>
              <a:rPr lang="el-GR" sz="2800" dirty="0">
                <a:latin typeface="Times New Roman" pitchFamily="18" charset="0"/>
                <a:cs typeface="Times New Roman" pitchFamily="18" charset="0"/>
              </a:rPr>
              <a:t>από συστηματικά </a:t>
            </a:r>
            <a:r>
              <a:rPr lang="el-GR" sz="2800" dirty="0" smtClean="0">
                <a:latin typeface="Times New Roman" pitchFamily="18" charset="0"/>
                <a:cs typeface="Times New Roman" pitchFamily="18" charset="0"/>
              </a:rPr>
              <a:t>λάθη</a:t>
            </a:r>
            <a:br>
              <a:rPr lang="el-GR" sz="2800" dirty="0" smtClean="0">
                <a:latin typeface="Times New Roman" pitchFamily="18" charset="0"/>
                <a:cs typeface="Times New Roman" pitchFamily="18" charset="0"/>
              </a:rPr>
            </a:br>
            <a:endParaRPr lang="el-GR" sz="1000" dirty="0" smtClean="0">
              <a:latin typeface="Times New Roman" pitchFamily="18" charset="0"/>
              <a:cs typeface="Times New Roman" pitchFamily="18" charset="0"/>
            </a:endParaRPr>
          </a:p>
          <a:p>
            <a:r>
              <a:rPr lang="el-GR" sz="2800" dirty="0" smtClean="0">
                <a:latin typeface="Times New Roman" pitchFamily="18" charset="0"/>
                <a:cs typeface="Times New Roman" pitchFamily="18" charset="0"/>
              </a:rPr>
              <a:t>Μειώνει την συχνότητα και σοβαρότητα των τυχαίων λαθών</a:t>
            </a:r>
          </a:p>
          <a:p>
            <a:endParaRPr lang="el-GR" dirty="0" smtClean="0">
              <a:latin typeface="Times New Roman" pitchFamily="18" charset="0"/>
              <a:cs typeface="Times New Roman" pitchFamily="18" charset="0"/>
            </a:endParaRPr>
          </a:p>
          <a:p>
            <a:pPr>
              <a:buNone/>
            </a:pPr>
            <a:endParaRPr lang="el-GR" dirty="0" smtClean="0">
              <a:latin typeface="Times New Roman" pitchFamily="18" charset="0"/>
              <a:cs typeface="Times New Roman" pitchFamily="18" charset="0"/>
            </a:endParaRPr>
          </a:p>
          <a:p>
            <a:pPr>
              <a:buNone/>
            </a:pPr>
            <a:endParaRPr lang="el-GR" dirty="0" smtClean="0">
              <a:latin typeface="Times New Roman" pitchFamily="18" charset="0"/>
              <a:cs typeface="Times New Roman" pitchFamily="18" charset="0"/>
            </a:endParaRPr>
          </a:p>
          <a:p>
            <a:endParaRPr lang="el-GR" dirty="0" smtClean="0">
              <a:latin typeface="Times New Roman" pitchFamily="18" charset="0"/>
              <a:cs typeface="Times New Roman" pitchFamily="18" charset="0"/>
            </a:endParaRPr>
          </a:p>
          <a:p>
            <a:endParaRPr lang="el-GR" dirty="0" smtClean="0">
              <a:latin typeface="Times New Roman" pitchFamily="18" charset="0"/>
              <a:cs typeface="Times New Roman" pitchFamily="18" charset="0"/>
            </a:endParaRPr>
          </a:p>
          <a:p>
            <a:endParaRPr lang="el-GR" dirty="0" smtClean="0">
              <a:latin typeface="Times New Roman" pitchFamily="18" charset="0"/>
              <a:cs typeface="Times New Roman" pitchFamily="18" charset="0"/>
            </a:endParaRPr>
          </a:p>
          <a:p>
            <a:endParaRPr lang="el-GR" dirty="0" smtClean="0">
              <a:latin typeface="Times New Roman" pitchFamily="18" charset="0"/>
              <a:cs typeface="Times New Roman" pitchFamily="18" charset="0"/>
            </a:endParaRPr>
          </a:p>
          <a:p>
            <a:endParaRPr lang="el-GR" dirty="0">
              <a:latin typeface="Times New Roman" pitchFamily="18" charset="0"/>
              <a:cs typeface="Times New Roman" pitchFamily="18" charset="0"/>
            </a:endParaRPr>
          </a:p>
          <a:p>
            <a:endParaRPr lang="en-US" b="1" dirty="0">
              <a:solidFill>
                <a:schemeClr val="bg1"/>
              </a:solidFill>
            </a:endParaRPr>
          </a:p>
        </p:txBody>
      </p:sp>
      <p:pic>
        <p:nvPicPr>
          <p:cNvPr id="4" name="046292b8-7132-47df-ae5a-5eaa28e19fea" descr="Description:&#10;&#10;"/>
          <p:cNvPicPr>
            <a:picLocks noChangeAspect="1" noChangeArrowheads="1"/>
          </p:cNvPicPr>
          <p:nvPr/>
        </p:nvPicPr>
        <p:blipFill>
          <a:blip r:embed="rId3" cstate="print"/>
          <a:srcRect/>
          <a:stretch>
            <a:fillRect/>
          </a:stretch>
        </p:blipFill>
        <p:spPr bwMode="auto">
          <a:xfrm>
            <a:off x="4572000" y="2098292"/>
            <a:ext cx="3888432" cy="2626852"/>
          </a:xfrm>
          <a:prstGeom prst="rect">
            <a:avLst/>
          </a:prstGeom>
          <a:noFill/>
          <a:ln w="9525">
            <a:noFill/>
            <a:miter lim="800000"/>
            <a:headEnd/>
            <a:tailEnd/>
          </a:ln>
        </p:spPr>
      </p:pic>
      <p:sp>
        <p:nvSpPr>
          <p:cNvPr id="5" name="TextBox 4"/>
          <p:cNvSpPr txBox="1"/>
          <p:nvPr/>
        </p:nvSpPr>
        <p:spPr>
          <a:xfrm>
            <a:off x="607896" y="5589240"/>
            <a:ext cx="7708520" cy="677108"/>
          </a:xfrm>
          <a:prstGeom prst="rect">
            <a:avLst/>
          </a:prstGeom>
          <a:noFill/>
        </p:spPr>
        <p:txBody>
          <a:bodyPr wrap="none" rtlCol="0">
            <a:spAutoFit/>
          </a:bodyPr>
          <a:lstStyle/>
          <a:p>
            <a:r>
              <a:rPr lang="el-GR" sz="2000" b="1" i="1" dirty="0" smtClean="0">
                <a:latin typeface="Times New Roman" pitchFamily="18" charset="0"/>
                <a:cs typeface="Times New Roman" pitchFamily="18" charset="0"/>
              </a:rPr>
              <a:t>« Ανθρώπινα και τεχνικά λάθη μπορεί να είναι συστηματικά ή τυχαία »</a:t>
            </a:r>
            <a:endParaRPr lang="el-GR" sz="2000" dirty="0" smtClean="0">
              <a:latin typeface="Times New Roman" pitchFamily="18" charset="0"/>
              <a:cs typeface="Times New Roman" pitchFamily="18" charset="0"/>
            </a:endParaRP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fade">
                                      <p:cBhvr>
                                        <p:cTn id="7" dur="2000"/>
                                        <p:tgtEl>
                                          <p:spTgt spid="4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1">
                                            <p:txEl>
                                              <p:pRg st="1" end="1"/>
                                            </p:txEl>
                                          </p:spTgt>
                                        </p:tgtEl>
                                        <p:attrNameLst>
                                          <p:attrName>style.visibility</p:attrName>
                                        </p:attrNameLst>
                                      </p:cBhvr>
                                      <p:to>
                                        <p:strVal val="visible"/>
                                      </p:to>
                                    </p:set>
                                    <p:animEffect transition="in" filter="fade">
                                      <p:cBhvr>
                                        <p:cTn id="12" dur="2000"/>
                                        <p:tgtEl>
                                          <p:spTgt spid="4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rgbClr val="FFFF00"/>
                </a:solidFill>
                <a:latin typeface="Times New Roman" pitchFamily="18" charset="0"/>
                <a:cs typeface="Times New Roman" pitchFamily="18" charset="0"/>
              </a:rPr>
              <a:t>Αρμοδιότητες Φυσικών Ιατρικής</a:t>
            </a:r>
            <a:br>
              <a:rPr lang="el-GR" b="1" dirty="0" smtClean="0">
                <a:solidFill>
                  <a:srgbClr val="FFFF00"/>
                </a:solidFill>
                <a:latin typeface="Times New Roman" pitchFamily="18" charset="0"/>
                <a:cs typeface="Times New Roman" pitchFamily="18" charset="0"/>
              </a:rPr>
            </a:br>
            <a:r>
              <a:rPr lang="el-GR" sz="3600" b="1" dirty="0" smtClean="0">
                <a:latin typeface="Times New Roman" pitchFamily="18" charset="0"/>
                <a:cs typeface="Times New Roman" pitchFamily="18" charset="0"/>
              </a:rPr>
              <a:t> </a:t>
            </a:r>
            <a:r>
              <a:rPr lang="el-GR" sz="3600" b="1" dirty="0" smtClean="0">
                <a:solidFill>
                  <a:srgbClr val="66FFFF"/>
                </a:solidFill>
                <a:latin typeface="Times New Roman" pitchFamily="18" charset="0"/>
                <a:cs typeface="Times New Roman" pitchFamily="18" charset="0"/>
              </a:rPr>
              <a:t>Δοκιμή Μηχανημάτων (</a:t>
            </a:r>
            <a:r>
              <a:rPr lang="en-US" sz="3600" b="1" dirty="0" smtClean="0">
                <a:solidFill>
                  <a:srgbClr val="66FFFF"/>
                </a:solidFill>
                <a:latin typeface="Times New Roman" pitchFamily="18" charset="0"/>
                <a:cs typeface="Times New Roman" pitchFamily="18" charset="0"/>
              </a:rPr>
              <a:t>Commissioning)</a:t>
            </a:r>
            <a:endParaRPr lang="el-GR" dirty="0">
              <a:solidFill>
                <a:srgbClr val="66FFFF"/>
              </a:solidFill>
            </a:endParaRPr>
          </a:p>
        </p:txBody>
      </p:sp>
      <p:sp>
        <p:nvSpPr>
          <p:cNvPr id="5" name="Content Placeholder 4"/>
          <p:cNvSpPr>
            <a:spLocks noGrp="1"/>
          </p:cNvSpPr>
          <p:nvPr>
            <p:ph idx="1"/>
          </p:nvPr>
        </p:nvSpPr>
        <p:spPr>
          <a:xfrm>
            <a:off x="827584" y="1916832"/>
            <a:ext cx="7715200" cy="4525963"/>
          </a:xfrm>
        </p:spPr>
        <p:txBody>
          <a:bodyPr>
            <a:normAutofit/>
          </a:bodyPr>
          <a:lstStyle/>
          <a:p>
            <a:pPr>
              <a:lnSpc>
                <a:spcPct val="140000"/>
              </a:lnSpc>
            </a:pPr>
            <a:r>
              <a:rPr lang="el-GR" b="1" dirty="0" smtClean="0">
                <a:latin typeface="Times New Roman" pitchFamily="18" charset="0"/>
                <a:cs typeface="Times New Roman" pitchFamily="18" charset="0"/>
              </a:rPr>
              <a:t>Μηχανικές και Γεωμετρικές Παράμετροι</a:t>
            </a:r>
          </a:p>
          <a:p>
            <a:pPr>
              <a:lnSpc>
                <a:spcPct val="140000"/>
              </a:lnSpc>
            </a:pPr>
            <a:r>
              <a:rPr lang="el-GR" b="1" dirty="0" smtClean="0">
                <a:latin typeface="Times New Roman" pitchFamily="18" charset="0"/>
                <a:cs typeface="Times New Roman" pitchFamily="18" charset="0"/>
              </a:rPr>
              <a:t>Δοσιμετρική απόδοση</a:t>
            </a:r>
          </a:p>
          <a:p>
            <a:pPr>
              <a:lnSpc>
                <a:spcPct val="140000"/>
              </a:lnSpc>
            </a:pPr>
            <a:r>
              <a:rPr lang="el-GR" b="1" dirty="0" smtClean="0">
                <a:latin typeface="Times New Roman" pitchFamily="18" charset="0"/>
                <a:cs typeface="Times New Roman" pitchFamily="18" charset="0"/>
              </a:rPr>
              <a:t>Συστήματα ασφάλειας</a:t>
            </a:r>
            <a:endParaRPr lang="en-US" b="1" dirty="0" smtClean="0">
              <a:latin typeface="Times New Roman" pitchFamily="18" charset="0"/>
              <a:cs typeface="Times New Roman" pitchFamily="18" charset="0"/>
            </a:endParaRPr>
          </a:p>
          <a:p>
            <a:pPr>
              <a:lnSpc>
                <a:spcPct val="140000"/>
              </a:lnSpc>
            </a:pPr>
            <a:r>
              <a:rPr lang="el-GR" b="1" dirty="0" smtClean="0">
                <a:latin typeface="Times New Roman" pitchFamily="18" charset="0"/>
                <a:cs typeface="Times New Roman" pitchFamily="18" charset="0"/>
              </a:rPr>
              <a:t>Αλυσίδα απεικόνισης</a:t>
            </a:r>
            <a:endParaRPr lang="en-US" b="1" dirty="0" smtClean="0">
              <a:latin typeface="Times New Roman" pitchFamily="18" charset="0"/>
              <a:cs typeface="Times New Roman" pitchFamily="18" charset="0"/>
            </a:endParaRPr>
          </a:p>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rgbClr val="FFFF00"/>
                </a:solidFill>
                <a:latin typeface="Times New Roman" pitchFamily="18" charset="0"/>
                <a:cs typeface="Times New Roman" pitchFamily="18" charset="0"/>
              </a:rPr>
              <a:t>Αρμοδιότητες Φυσικών Ιατρικής</a:t>
            </a:r>
            <a:br>
              <a:rPr lang="el-GR" b="1" dirty="0" smtClean="0">
                <a:solidFill>
                  <a:srgbClr val="FFFF00"/>
                </a:solidFill>
                <a:latin typeface="Times New Roman" pitchFamily="18" charset="0"/>
                <a:cs typeface="Times New Roman" pitchFamily="18" charset="0"/>
              </a:rPr>
            </a:br>
            <a:r>
              <a:rPr lang="el-GR" sz="3600" b="1" dirty="0" smtClean="0">
                <a:latin typeface="Times New Roman" pitchFamily="18" charset="0"/>
                <a:cs typeface="Times New Roman" pitchFamily="18" charset="0"/>
              </a:rPr>
              <a:t> </a:t>
            </a:r>
            <a:r>
              <a:rPr lang="el-GR" sz="3600" b="1" dirty="0" smtClean="0">
                <a:solidFill>
                  <a:srgbClr val="66FFFF"/>
                </a:solidFill>
                <a:latin typeface="Times New Roman" pitchFamily="18" charset="0"/>
                <a:cs typeface="Times New Roman" pitchFamily="18" charset="0"/>
              </a:rPr>
              <a:t>Δοκιμή Μηχανημάτων (</a:t>
            </a:r>
            <a:r>
              <a:rPr lang="en-US" sz="3600" b="1" dirty="0" smtClean="0">
                <a:solidFill>
                  <a:srgbClr val="66FFFF"/>
                </a:solidFill>
                <a:latin typeface="Times New Roman" pitchFamily="18" charset="0"/>
                <a:cs typeface="Times New Roman" pitchFamily="18" charset="0"/>
              </a:rPr>
              <a:t>Commissioning)</a:t>
            </a:r>
            <a:endParaRPr lang="el-GR" dirty="0">
              <a:solidFill>
                <a:srgbClr val="66FFFF"/>
              </a:solidFill>
            </a:endParaRPr>
          </a:p>
        </p:txBody>
      </p:sp>
      <p:pic>
        <p:nvPicPr>
          <p:cNvPr id="6" name="Picture 2" descr="E:\Documents\My Pictures\MLC-L2\P5140004.JPG"/>
          <p:cNvPicPr>
            <a:picLocks noChangeAspect="1" noChangeArrowheads="1"/>
          </p:cNvPicPr>
          <p:nvPr/>
        </p:nvPicPr>
        <p:blipFill>
          <a:blip r:embed="rId2" cstate="print"/>
          <a:srcRect/>
          <a:stretch>
            <a:fillRect/>
          </a:stretch>
        </p:blipFill>
        <p:spPr bwMode="auto">
          <a:xfrm>
            <a:off x="2195736" y="2060848"/>
            <a:ext cx="4992555" cy="3744416"/>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rgbClr val="FFFF00"/>
                </a:solidFill>
                <a:latin typeface="Times New Roman" pitchFamily="18" charset="0"/>
                <a:cs typeface="Times New Roman" pitchFamily="18" charset="0"/>
              </a:rPr>
              <a:t>Αρμοδιότητες Φυσικών Ιατρικής</a:t>
            </a:r>
            <a:br>
              <a:rPr lang="el-GR" b="1" dirty="0" smtClean="0">
                <a:solidFill>
                  <a:srgbClr val="FFFF00"/>
                </a:solidFill>
                <a:latin typeface="Times New Roman" pitchFamily="18" charset="0"/>
                <a:cs typeface="Times New Roman" pitchFamily="18" charset="0"/>
              </a:rPr>
            </a:br>
            <a:r>
              <a:rPr lang="el-GR" sz="3600" b="1" dirty="0" smtClean="0">
                <a:latin typeface="Times New Roman" pitchFamily="18" charset="0"/>
                <a:cs typeface="Times New Roman" pitchFamily="18" charset="0"/>
              </a:rPr>
              <a:t> </a:t>
            </a:r>
            <a:r>
              <a:rPr lang="el-GR" sz="3600" b="1" dirty="0" smtClean="0">
                <a:solidFill>
                  <a:srgbClr val="66FFFF"/>
                </a:solidFill>
                <a:latin typeface="Times New Roman" pitchFamily="18" charset="0"/>
                <a:cs typeface="Times New Roman" pitchFamily="18" charset="0"/>
              </a:rPr>
              <a:t>Δοκιμή Μηχανημάτων (</a:t>
            </a:r>
            <a:r>
              <a:rPr lang="en-US" sz="3600" b="1" dirty="0" smtClean="0">
                <a:solidFill>
                  <a:srgbClr val="66FFFF"/>
                </a:solidFill>
                <a:latin typeface="Times New Roman" pitchFamily="18" charset="0"/>
                <a:cs typeface="Times New Roman" pitchFamily="18" charset="0"/>
              </a:rPr>
              <a:t>Commissioning)</a:t>
            </a:r>
            <a:endParaRPr lang="el-GR" dirty="0">
              <a:solidFill>
                <a:srgbClr val="66FFFF"/>
              </a:solidFill>
            </a:endParaRPr>
          </a:p>
        </p:txBody>
      </p:sp>
      <p:pic>
        <p:nvPicPr>
          <p:cNvPr id="4" name="5481cc6a-e459-4877-b97e-71cd5179674d" descr="Descript=on:&#10;&#10;"/>
          <p:cNvPicPr>
            <a:picLocks noGrp="1" noChangeAspect="1" noChangeArrowheads="1"/>
          </p:cNvPicPr>
          <p:nvPr>
            <p:ph idx="1"/>
          </p:nvPr>
        </p:nvPicPr>
        <p:blipFill>
          <a:blip r:embed="rId2" cstate="print"/>
          <a:srcRect/>
          <a:stretch>
            <a:fillRect/>
          </a:stretch>
        </p:blipFill>
        <p:spPr bwMode="auto">
          <a:xfrm>
            <a:off x="2005806" y="2077244"/>
            <a:ext cx="476250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rgbClr val="FFFF00"/>
                </a:solidFill>
                <a:latin typeface="Times New Roman" pitchFamily="18" charset="0"/>
                <a:cs typeface="Times New Roman" pitchFamily="18" charset="0"/>
              </a:rPr>
              <a:t>Αρμοδιότητες Φυσικών Ιατρικής</a:t>
            </a:r>
            <a:br>
              <a:rPr lang="el-GR" b="1" dirty="0" smtClean="0">
                <a:solidFill>
                  <a:srgbClr val="FFFF00"/>
                </a:solidFill>
                <a:latin typeface="Times New Roman" pitchFamily="18" charset="0"/>
                <a:cs typeface="Times New Roman" pitchFamily="18" charset="0"/>
              </a:rPr>
            </a:br>
            <a:r>
              <a:rPr lang="el-GR" sz="3600" b="1" dirty="0" smtClean="0">
                <a:latin typeface="Times New Roman" pitchFamily="18" charset="0"/>
                <a:cs typeface="Times New Roman" pitchFamily="18" charset="0"/>
              </a:rPr>
              <a:t> </a:t>
            </a:r>
            <a:r>
              <a:rPr lang="el-GR" sz="3600" b="1" dirty="0" smtClean="0">
                <a:solidFill>
                  <a:srgbClr val="66FFFF"/>
                </a:solidFill>
                <a:latin typeface="Times New Roman" pitchFamily="18" charset="0"/>
                <a:cs typeface="Times New Roman" pitchFamily="18" charset="0"/>
              </a:rPr>
              <a:t>Βαθμονόμηση Μηχανημάτων (</a:t>
            </a:r>
            <a:r>
              <a:rPr lang="en-US" sz="3600" b="1" dirty="0" smtClean="0">
                <a:solidFill>
                  <a:srgbClr val="66FFFF"/>
                </a:solidFill>
                <a:latin typeface="Times New Roman" pitchFamily="18" charset="0"/>
                <a:cs typeface="Times New Roman" pitchFamily="18" charset="0"/>
              </a:rPr>
              <a:t>Calibration)</a:t>
            </a:r>
            <a:endParaRPr lang="el-GR" dirty="0">
              <a:solidFill>
                <a:srgbClr val="66FFFF"/>
              </a:solidFill>
            </a:endParaRPr>
          </a:p>
        </p:txBody>
      </p:sp>
      <p:sp>
        <p:nvSpPr>
          <p:cNvPr id="3" name="Content Placeholder 2"/>
          <p:cNvSpPr>
            <a:spLocks noGrp="1"/>
          </p:cNvSpPr>
          <p:nvPr>
            <p:ph idx="1"/>
          </p:nvPr>
        </p:nvSpPr>
        <p:spPr>
          <a:xfrm>
            <a:off x="457200" y="1600200"/>
            <a:ext cx="7859216" cy="4525963"/>
          </a:xfrm>
        </p:spPr>
        <p:txBody>
          <a:bodyPr>
            <a:normAutofit/>
          </a:bodyPr>
          <a:lstStyle/>
          <a:p>
            <a:pPr>
              <a:buNone/>
            </a:pPr>
            <a:r>
              <a:rPr lang="el-GR" dirty="0" smtClean="0">
                <a:latin typeface="Times New Roman" pitchFamily="18" charset="0"/>
                <a:cs typeface="Times New Roman" pitchFamily="18" charset="0"/>
              </a:rPr>
              <a:t>	</a:t>
            </a:r>
          </a:p>
          <a:p>
            <a:endParaRPr lang="el-GR" dirty="0"/>
          </a:p>
        </p:txBody>
      </p:sp>
      <p:sp>
        <p:nvSpPr>
          <p:cNvPr id="4" name="Rectangle 3"/>
          <p:cNvSpPr/>
          <p:nvPr/>
        </p:nvSpPr>
        <p:spPr>
          <a:xfrm>
            <a:off x="539552" y="1484784"/>
            <a:ext cx="8280920" cy="5016758"/>
          </a:xfrm>
          <a:prstGeom prst="rect">
            <a:avLst/>
          </a:prstGeom>
        </p:spPr>
        <p:txBody>
          <a:bodyPr wrap="square">
            <a:spAutoFit/>
          </a:bodyPr>
          <a:lstStyle/>
          <a:p>
            <a:r>
              <a:rPr lang="el-GR" sz="3200" dirty="0" smtClean="0">
                <a:latin typeface="Times New Roman" pitchFamily="18" charset="0"/>
                <a:cs typeface="Times New Roman" pitchFamily="18" charset="0"/>
              </a:rPr>
              <a:t>Η περιοδική μέτρηση των παραμέτρων λειτουργίας κάθε </a:t>
            </a:r>
            <a:r>
              <a:rPr lang="el-GR" sz="3200" dirty="0" err="1" smtClean="0">
                <a:latin typeface="Times New Roman" pitchFamily="18" charset="0"/>
                <a:cs typeface="Times New Roman" pitchFamily="18" charset="0"/>
              </a:rPr>
              <a:t>ακτινοθεραπευτικού</a:t>
            </a:r>
            <a:r>
              <a:rPr lang="el-GR" sz="3200" dirty="0" smtClean="0">
                <a:latin typeface="Times New Roman" pitchFamily="18" charset="0"/>
                <a:cs typeface="Times New Roman" pitchFamily="18" charset="0"/>
              </a:rPr>
              <a:t> μηχανήματος που έχει εγκατασταθεί και χρησιμοποιείται</a:t>
            </a:r>
            <a:r>
              <a:rPr lang="en-US" sz="3200" dirty="0" smtClean="0">
                <a:latin typeface="Times New Roman" pitchFamily="18" charset="0"/>
                <a:cs typeface="Times New Roman" pitchFamily="18" charset="0"/>
              </a:rPr>
              <a:t>,</a:t>
            </a:r>
            <a:r>
              <a:rPr lang="el-GR" sz="3200" dirty="0" smtClean="0">
                <a:latin typeface="Times New Roman" pitchFamily="18" charset="0"/>
                <a:cs typeface="Times New Roman" pitchFamily="18" charset="0"/>
              </a:rPr>
              <a:t> αποσκοπεί στην διαπίστωση και την εξασφάλιση της αξιόπιστης και συνεχούς καλής λειτουργίας του και καταγραφής ακτινοβολίας σύμφωνα με τις τεχνικές προδιαγραφές των κατασκευαστών τους, αλλά και εντός των ορίων που καθορίζονται από διεθνή πρωτόκολλα και κανονισμούς.</a:t>
            </a: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74638"/>
            <a:ext cx="8229600" cy="1143000"/>
          </a:xfrm>
        </p:spPr>
        <p:txBody>
          <a:bodyPr/>
          <a:lstStyle/>
          <a:p>
            <a:r>
              <a:rPr lang="el-GR" b="1" dirty="0" smtClean="0">
                <a:solidFill>
                  <a:srgbClr val="FFFF00"/>
                </a:solidFill>
                <a:latin typeface="Times New Roman" pitchFamily="18" charset="0"/>
                <a:cs typeface="Times New Roman" pitchFamily="18" charset="0"/>
              </a:rPr>
              <a:t>Ιατρική Φυσική</a:t>
            </a:r>
            <a:endParaRPr lang="el-GR" b="1" dirty="0">
              <a:solidFill>
                <a:srgbClr val="FFFF00"/>
              </a:solidFill>
              <a:latin typeface="Times New Roman" pitchFamily="18" charset="0"/>
              <a:cs typeface="Times New Roman" pitchFamily="18" charset="0"/>
            </a:endParaRPr>
          </a:p>
        </p:txBody>
      </p:sp>
      <p:sp>
        <p:nvSpPr>
          <p:cNvPr id="5" name="Content Placeholder 4"/>
          <p:cNvSpPr>
            <a:spLocks noGrp="1"/>
          </p:cNvSpPr>
          <p:nvPr>
            <p:ph idx="1"/>
          </p:nvPr>
        </p:nvSpPr>
        <p:spPr>
          <a:xfrm>
            <a:off x="179512" y="1700808"/>
            <a:ext cx="8517632" cy="4608512"/>
          </a:xfrm>
        </p:spPr>
        <p:txBody>
          <a:bodyPr>
            <a:normAutofit/>
          </a:bodyPr>
          <a:lstStyle/>
          <a:p>
            <a:r>
              <a:rPr lang="el-GR" b="1" dirty="0" smtClean="0">
                <a:latin typeface="Times New Roman" pitchFamily="18" charset="0"/>
                <a:cs typeface="Times New Roman" pitchFamily="18" charset="0"/>
              </a:rPr>
              <a:t>Η Ιατρική Φυσική </a:t>
            </a:r>
            <a:r>
              <a:rPr lang="en-US" b="1" dirty="0" smtClean="0">
                <a:latin typeface="Times New Roman" pitchFamily="18" charset="0"/>
                <a:cs typeface="Times New Roman" pitchFamily="18" charset="0"/>
              </a:rPr>
              <a:t>(</a:t>
            </a:r>
            <a:r>
              <a:rPr lang="el-GR" b="1" dirty="0" smtClean="0">
                <a:latin typeface="Times New Roman" pitchFamily="18" charset="0"/>
                <a:cs typeface="Times New Roman" pitchFamily="18" charset="0"/>
              </a:rPr>
              <a:t>Ακτινοφυσική</a:t>
            </a:r>
            <a:r>
              <a:rPr lang="en-US" b="1" dirty="0" smtClean="0">
                <a:latin typeface="Times New Roman" pitchFamily="18" charset="0"/>
                <a:cs typeface="Times New Roman" pitchFamily="18" charset="0"/>
              </a:rPr>
              <a:t>)</a:t>
            </a:r>
            <a:r>
              <a:rPr lang="el-GR" b="1" dirty="0" smtClean="0">
                <a:latin typeface="Times New Roman" pitchFamily="18" charset="0"/>
                <a:cs typeface="Times New Roman" pitchFamily="18" charset="0"/>
              </a:rPr>
              <a:t> είναι η θεσμοθετημένη επαγγελματική εξειδίκευση για τους πτυχιούχους</a:t>
            </a:r>
            <a:r>
              <a:rPr lang="en-US" b="1" dirty="0" smtClean="0">
                <a:latin typeface="Times New Roman" pitchFamily="18" charset="0"/>
                <a:cs typeface="Times New Roman" pitchFamily="18" charset="0"/>
              </a:rPr>
              <a:t> </a:t>
            </a:r>
            <a:r>
              <a:rPr lang="el-GR" b="1" dirty="0" smtClean="0">
                <a:latin typeface="Times New Roman" pitchFamily="18" charset="0"/>
                <a:cs typeface="Times New Roman" pitchFamily="18" charset="0"/>
              </a:rPr>
              <a:t>Φυσικούς στο χώρο της Υγείας.</a:t>
            </a:r>
            <a:endParaRPr lang="en-US" b="1" dirty="0" smtClean="0">
              <a:latin typeface="Times New Roman" pitchFamily="18" charset="0"/>
              <a:cs typeface="Times New Roman" pitchFamily="18" charset="0"/>
            </a:endParaRPr>
          </a:p>
          <a:p>
            <a:endParaRPr lang="el-GR" b="1" dirty="0" smtClean="0">
              <a:latin typeface="Times New Roman" pitchFamily="18" charset="0"/>
              <a:cs typeface="Times New Roman" pitchFamily="18" charset="0"/>
            </a:endParaRPr>
          </a:p>
          <a:p>
            <a:r>
              <a:rPr lang="el-GR" b="1" dirty="0" smtClean="0">
                <a:latin typeface="Times New Roman" pitchFamily="18" charset="0"/>
                <a:cs typeface="Times New Roman" pitchFamily="18" charset="0"/>
              </a:rPr>
              <a:t>Καθορίζεται από Διεθνή Βασικά Πρότυπα Ασφάλειας καθώς και την εκάστοτε Εθνική Νομοθεσία.</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b="1" dirty="0" smtClean="0">
                <a:solidFill>
                  <a:srgbClr val="FFFF00"/>
                </a:solidFill>
                <a:latin typeface="Times New Roman" pitchFamily="18" charset="0"/>
                <a:cs typeface="Times New Roman" pitchFamily="18" charset="0"/>
              </a:rPr>
              <a:t>Αρμοδιότητες Φυσικών Ιατρικής</a:t>
            </a:r>
            <a:endParaRPr lang="el-GR" dirty="0"/>
          </a:p>
        </p:txBody>
      </p:sp>
      <p:sp>
        <p:nvSpPr>
          <p:cNvPr id="7" name="Text Placeholder 6"/>
          <p:cNvSpPr>
            <a:spLocks noGrp="1"/>
          </p:cNvSpPr>
          <p:nvPr>
            <p:ph type="body" idx="4294967295"/>
          </p:nvPr>
        </p:nvSpPr>
        <p:spPr>
          <a:xfrm>
            <a:off x="539552" y="1412776"/>
            <a:ext cx="8136904" cy="5040313"/>
          </a:xfrm>
        </p:spPr>
        <p:txBody>
          <a:bodyPr>
            <a:noAutofit/>
          </a:bodyPr>
          <a:lstStyle/>
          <a:p>
            <a:pPr>
              <a:buNone/>
            </a:pPr>
            <a:endParaRPr lang="el-GR" sz="2800" b="1" dirty="0" smtClean="0">
              <a:latin typeface="Times New Roman" pitchFamily="18" charset="0"/>
              <a:cs typeface="Times New Roman" pitchFamily="18" charset="0"/>
            </a:endParaRPr>
          </a:p>
          <a:p>
            <a:pPr>
              <a:buFont typeface="Arial" pitchFamily="34" charset="0"/>
              <a:buChar char="•"/>
            </a:pPr>
            <a:r>
              <a:rPr lang="el-GR" sz="3200" b="1" dirty="0" smtClean="0">
                <a:latin typeface="Times New Roman" pitchFamily="18" charset="0"/>
                <a:cs typeface="Times New Roman" pitchFamily="18" charset="0"/>
              </a:rPr>
              <a:t>  Σχεδιασμός Πλάνων Ακτινοθεραπείας</a:t>
            </a:r>
            <a:endParaRPr lang="en-US" sz="3200" b="1" dirty="0" smtClean="0">
              <a:latin typeface="Times New Roman" pitchFamily="18" charset="0"/>
              <a:cs typeface="Times New Roman" pitchFamily="18" charset="0"/>
            </a:endParaRPr>
          </a:p>
          <a:p>
            <a:pPr>
              <a:buFont typeface="Arial" pitchFamily="34" charset="0"/>
              <a:buChar char="•"/>
            </a:pPr>
            <a:endParaRPr lang="el-GR" sz="3200" b="1" dirty="0" smtClean="0">
              <a:latin typeface="Times New Roman" pitchFamily="18" charset="0"/>
              <a:cs typeface="Times New Roman" pitchFamily="18" charset="0"/>
            </a:endParaRPr>
          </a:p>
          <a:p>
            <a:pPr>
              <a:buNone/>
            </a:pPr>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6" name="Rectangle 1032"/>
          <p:cNvSpPr>
            <a:spLocks noChangeArrowheads="1"/>
          </p:cNvSpPr>
          <p:nvPr/>
        </p:nvSpPr>
        <p:spPr bwMode="auto">
          <a:xfrm>
            <a:off x="228600" y="228600"/>
            <a:ext cx="8610600" cy="1066800"/>
          </a:xfrm>
          <a:prstGeom prst="rect">
            <a:avLst/>
          </a:prstGeom>
          <a:noFill/>
          <a:ln w="9525">
            <a:noFill/>
            <a:miter lim="800000"/>
            <a:headEnd/>
            <a:tailEnd/>
          </a:ln>
          <a:effectLst/>
        </p:spPr>
        <p:txBody>
          <a:bodyPr anchor="ctr"/>
          <a:lstStyle/>
          <a:p>
            <a:pPr algn="ctr"/>
            <a:endParaRPr lang="de-CH" sz="4400">
              <a:solidFill>
                <a:schemeClr val="tx2"/>
              </a:solidFill>
            </a:endParaRPr>
          </a:p>
        </p:txBody>
      </p:sp>
      <p:pic>
        <p:nvPicPr>
          <p:cNvPr id="94210" name="Picture 1026" descr="H:\vorträge-poster\picasso.jpg"/>
          <p:cNvPicPr>
            <a:picLocks noChangeAspect="1" noChangeArrowheads="1"/>
          </p:cNvPicPr>
          <p:nvPr/>
        </p:nvPicPr>
        <p:blipFill>
          <a:blip r:embed="rId2" cstate="print"/>
          <a:srcRect/>
          <a:stretch>
            <a:fillRect/>
          </a:stretch>
        </p:blipFill>
        <p:spPr bwMode="auto">
          <a:xfrm>
            <a:off x="2590800" y="1219200"/>
            <a:ext cx="3989388" cy="5334000"/>
          </a:xfrm>
          <a:prstGeom prst="rect">
            <a:avLst/>
          </a:prstGeom>
          <a:noFill/>
        </p:spPr>
      </p:pic>
      <p:sp>
        <p:nvSpPr>
          <p:cNvPr id="94212" name="Text Box 1028"/>
          <p:cNvSpPr txBox="1">
            <a:spLocks noChangeArrowheads="1"/>
          </p:cNvSpPr>
          <p:nvPr/>
        </p:nvSpPr>
        <p:spPr bwMode="auto">
          <a:xfrm>
            <a:off x="685800" y="304800"/>
            <a:ext cx="7794625" cy="641350"/>
          </a:xfrm>
          <a:prstGeom prst="rect">
            <a:avLst/>
          </a:prstGeom>
          <a:noFill/>
          <a:ln w="9525">
            <a:noFill/>
            <a:miter lim="800000"/>
            <a:headEnd/>
            <a:tailEnd/>
          </a:ln>
          <a:effectLst/>
        </p:spPr>
        <p:txBody>
          <a:bodyPr wrap="none">
            <a:spAutoFit/>
          </a:bodyPr>
          <a:lstStyle/>
          <a:p>
            <a:endParaRPr lang="de-CH" sz="800" b="1" dirty="0">
              <a:solidFill>
                <a:srgbClr val="FFFF00"/>
              </a:solidFill>
              <a:effectLst>
                <a:outerShdw blurRad="38100" dist="38100" dir="2700000" algn="tl">
                  <a:srgbClr val="000000"/>
                </a:outerShdw>
              </a:effectLst>
            </a:endParaRPr>
          </a:p>
          <a:p>
            <a:r>
              <a:rPr lang="de-CH" b="1" dirty="0">
                <a:solidFill>
                  <a:srgbClr val="FFFF00"/>
                </a:solidFill>
                <a:effectLst>
                  <a:outerShdw blurRad="38100" dist="38100" dir="2700000" algn="tl">
                    <a:srgbClr val="000000"/>
                  </a:outerShdw>
                </a:effectLst>
              </a:rPr>
              <a:t>      </a:t>
            </a:r>
            <a:r>
              <a:rPr lang="de-CH" sz="2800" b="1" dirty="0">
                <a:solidFill>
                  <a:srgbClr val="FFFF00"/>
                </a:solidFill>
                <a:effectLst>
                  <a:outerShdw blurRad="38100" dist="38100" dir="2700000" algn="tl">
                    <a:srgbClr val="000000"/>
                  </a:outerShdw>
                </a:effectLst>
              </a:rPr>
              <a:t>Pablo Picasso ‚The </a:t>
            </a:r>
            <a:r>
              <a:rPr lang="de-CH" sz="2800" b="1" dirty="0" err="1">
                <a:solidFill>
                  <a:srgbClr val="FFFF00"/>
                </a:solidFill>
                <a:effectLst>
                  <a:outerShdw blurRad="38100" dist="38100" dir="2700000" algn="tl">
                    <a:srgbClr val="000000"/>
                  </a:outerShdw>
                </a:effectLst>
              </a:rPr>
              <a:t>woman</a:t>
            </a:r>
            <a:r>
              <a:rPr lang="de-CH" sz="2800" b="1" dirty="0">
                <a:solidFill>
                  <a:srgbClr val="FFFF00"/>
                </a:solidFill>
                <a:effectLst>
                  <a:outerShdw blurRad="38100" dist="38100" dir="2700000" algn="tl">
                    <a:srgbClr val="000000"/>
                  </a:outerShdw>
                </a:effectLst>
              </a:rPr>
              <a:t> </a:t>
            </a:r>
            <a:r>
              <a:rPr lang="de-CH" sz="2800" b="1" dirty="0" err="1">
                <a:solidFill>
                  <a:srgbClr val="FFFF00"/>
                </a:solidFill>
                <a:effectLst>
                  <a:outerShdw blurRad="38100" dist="38100" dir="2700000" algn="tl">
                    <a:srgbClr val="000000"/>
                  </a:outerShdw>
                </a:effectLst>
              </a:rPr>
              <a:t>with</a:t>
            </a:r>
            <a:r>
              <a:rPr lang="de-CH" sz="2800" b="1" dirty="0">
                <a:solidFill>
                  <a:srgbClr val="FFFF00"/>
                </a:solidFill>
                <a:effectLst>
                  <a:outerShdw blurRad="38100" dist="38100" dir="2700000" algn="tl">
                    <a:srgbClr val="000000"/>
                  </a:outerShdw>
                </a:effectLst>
              </a:rPr>
              <a:t> a </a:t>
            </a:r>
            <a:r>
              <a:rPr lang="de-CH" sz="2800" b="1" dirty="0" err="1">
                <a:solidFill>
                  <a:srgbClr val="FFFF00"/>
                </a:solidFill>
                <a:effectLst>
                  <a:outerShdw blurRad="38100" dist="38100" dir="2700000" algn="tl">
                    <a:srgbClr val="000000"/>
                  </a:outerShdw>
                </a:effectLst>
              </a:rPr>
              <a:t>flower</a:t>
            </a:r>
            <a:r>
              <a:rPr lang="de-CH" sz="2800" b="1" dirty="0">
                <a:solidFill>
                  <a:srgbClr val="FFFF00"/>
                </a:solidFill>
                <a:effectLst>
                  <a:outerShdw blurRad="38100" dist="38100" dir="2700000" algn="tl">
                    <a:srgbClr val="000000"/>
                  </a:outerShdw>
                </a:effectLst>
              </a:rPr>
              <a:t>‘, 1936</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8" name="Rectangle 1036"/>
          <p:cNvSpPr>
            <a:spLocks noChangeArrowheads="1"/>
          </p:cNvSpPr>
          <p:nvPr/>
        </p:nvSpPr>
        <p:spPr bwMode="auto">
          <a:xfrm>
            <a:off x="228600" y="228600"/>
            <a:ext cx="8610600" cy="1066800"/>
          </a:xfrm>
          <a:prstGeom prst="rect">
            <a:avLst/>
          </a:prstGeom>
          <a:noFill/>
          <a:ln w="9525">
            <a:noFill/>
            <a:miter lim="800000"/>
            <a:headEnd/>
            <a:tailEnd/>
          </a:ln>
          <a:effectLst/>
        </p:spPr>
        <p:txBody>
          <a:bodyPr anchor="ctr"/>
          <a:lstStyle/>
          <a:p>
            <a:pPr algn="ctr"/>
            <a:endParaRPr lang="de-CH" sz="4400">
              <a:solidFill>
                <a:schemeClr val="tx2"/>
              </a:solidFill>
            </a:endParaRPr>
          </a:p>
        </p:txBody>
      </p:sp>
      <p:pic>
        <p:nvPicPr>
          <p:cNvPr id="96258" name="Picture 1026" descr="H:\vorträge-poster\mammaZV-contouring.gif"/>
          <p:cNvPicPr>
            <a:picLocks noChangeAspect="1" noChangeArrowheads="1"/>
          </p:cNvPicPr>
          <p:nvPr/>
        </p:nvPicPr>
        <p:blipFill>
          <a:blip r:embed="rId2" cstate="print"/>
          <a:srcRect/>
          <a:stretch>
            <a:fillRect/>
          </a:stretch>
        </p:blipFill>
        <p:spPr bwMode="auto">
          <a:xfrm>
            <a:off x="1676400" y="1000108"/>
            <a:ext cx="5692775" cy="5357850"/>
          </a:xfrm>
          <a:prstGeom prst="rect">
            <a:avLst/>
          </a:prstGeom>
          <a:noFill/>
        </p:spPr>
      </p:pic>
      <p:sp>
        <p:nvSpPr>
          <p:cNvPr id="96261" name="Text Box 1029"/>
          <p:cNvSpPr txBox="1">
            <a:spLocks noChangeArrowheads="1"/>
          </p:cNvSpPr>
          <p:nvPr/>
        </p:nvSpPr>
        <p:spPr bwMode="auto">
          <a:xfrm>
            <a:off x="214282" y="285728"/>
            <a:ext cx="8610600" cy="519113"/>
          </a:xfrm>
          <a:prstGeom prst="rect">
            <a:avLst/>
          </a:prstGeom>
          <a:noFill/>
          <a:ln w="9525">
            <a:noFill/>
            <a:miter lim="800000"/>
            <a:headEnd/>
            <a:tailEnd/>
          </a:ln>
          <a:effectLst/>
        </p:spPr>
        <p:txBody>
          <a:bodyPr>
            <a:spAutoFit/>
          </a:bodyPr>
          <a:lstStyle/>
          <a:p>
            <a:pPr algn="ctr"/>
            <a:r>
              <a:rPr lang="el-GR" sz="2800" b="1" dirty="0" smtClean="0">
                <a:solidFill>
                  <a:srgbClr val="FFFF00"/>
                </a:solidFill>
                <a:effectLst>
                  <a:outerShdw blurRad="38100" dist="38100" dir="2700000" algn="tl">
                    <a:srgbClr val="000000"/>
                  </a:outerShdw>
                </a:effectLst>
              </a:rPr>
              <a:t>Ανομοιογένεια στον καθορισμό του Όγκου Στόχου</a:t>
            </a:r>
            <a:endParaRPr lang="de-CH" sz="2800" b="1" dirty="0">
              <a:solidFill>
                <a:srgbClr val="FFFF00"/>
              </a:solidFill>
              <a:effectLst>
                <a:outerShdw blurRad="38100" dist="38100" dir="2700000" algn="tl">
                  <a:srgbClr val="000000"/>
                </a:outerShdw>
              </a:effectLst>
            </a:endParaRPr>
          </a:p>
        </p:txBody>
      </p:sp>
      <p:sp>
        <p:nvSpPr>
          <p:cNvPr id="96262" name="Line 1030"/>
          <p:cNvSpPr>
            <a:spLocks noChangeShapeType="1"/>
          </p:cNvSpPr>
          <p:nvPr/>
        </p:nvSpPr>
        <p:spPr bwMode="auto">
          <a:xfrm>
            <a:off x="6019800" y="4572008"/>
            <a:ext cx="0" cy="1524000"/>
          </a:xfrm>
          <a:prstGeom prst="line">
            <a:avLst/>
          </a:prstGeom>
          <a:noFill/>
          <a:ln w="38100">
            <a:solidFill>
              <a:srgbClr val="000080"/>
            </a:solidFill>
            <a:round/>
            <a:headEnd/>
            <a:tailEnd/>
          </a:ln>
          <a:effectLst/>
        </p:spPr>
        <p:txBody>
          <a:bodyPr/>
          <a:lstStyle/>
          <a:p>
            <a:endParaRPr lang="el-GR"/>
          </a:p>
        </p:txBody>
      </p:sp>
      <p:sp>
        <p:nvSpPr>
          <p:cNvPr id="96263" name="Line 1031"/>
          <p:cNvSpPr>
            <a:spLocks noChangeShapeType="1"/>
          </p:cNvSpPr>
          <p:nvPr/>
        </p:nvSpPr>
        <p:spPr bwMode="auto">
          <a:xfrm>
            <a:off x="5715000" y="4572008"/>
            <a:ext cx="609600" cy="0"/>
          </a:xfrm>
          <a:prstGeom prst="line">
            <a:avLst/>
          </a:prstGeom>
          <a:noFill/>
          <a:ln w="38100">
            <a:solidFill>
              <a:srgbClr val="000080"/>
            </a:solidFill>
            <a:round/>
            <a:headEnd/>
            <a:tailEnd/>
          </a:ln>
          <a:effectLst/>
        </p:spPr>
        <p:txBody>
          <a:bodyPr/>
          <a:lstStyle/>
          <a:p>
            <a:endParaRPr lang="el-GR"/>
          </a:p>
        </p:txBody>
      </p:sp>
      <p:sp>
        <p:nvSpPr>
          <p:cNvPr id="96264" name="Line 1032"/>
          <p:cNvSpPr>
            <a:spLocks noChangeShapeType="1"/>
          </p:cNvSpPr>
          <p:nvPr/>
        </p:nvSpPr>
        <p:spPr bwMode="auto">
          <a:xfrm>
            <a:off x="5715000" y="6072206"/>
            <a:ext cx="609600" cy="0"/>
          </a:xfrm>
          <a:prstGeom prst="line">
            <a:avLst/>
          </a:prstGeom>
          <a:noFill/>
          <a:ln w="38100">
            <a:solidFill>
              <a:srgbClr val="000080"/>
            </a:solidFill>
            <a:round/>
            <a:headEnd/>
            <a:tailEnd/>
          </a:ln>
          <a:effectLst/>
        </p:spPr>
        <p:txBody>
          <a:bodyPr/>
          <a:lstStyle/>
          <a:p>
            <a:endParaRPr lang="el-GR"/>
          </a:p>
        </p:txBody>
      </p:sp>
      <p:sp>
        <p:nvSpPr>
          <p:cNvPr id="96265" name="Line 1033"/>
          <p:cNvSpPr>
            <a:spLocks noChangeShapeType="1"/>
          </p:cNvSpPr>
          <p:nvPr/>
        </p:nvSpPr>
        <p:spPr bwMode="auto">
          <a:xfrm>
            <a:off x="4800600" y="5562600"/>
            <a:ext cx="990600" cy="0"/>
          </a:xfrm>
          <a:prstGeom prst="line">
            <a:avLst/>
          </a:prstGeom>
          <a:noFill/>
          <a:ln w="38100">
            <a:solidFill>
              <a:schemeClr val="tx1"/>
            </a:solidFill>
            <a:round/>
            <a:headEnd/>
            <a:tailEnd type="triangle" w="med" len="med"/>
          </a:ln>
          <a:effectLst/>
        </p:spPr>
        <p:txBody>
          <a:bodyPr/>
          <a:lstStyle/>
          <a:p>
            <a:endParaRPr lang="el-GR"/>
          </a:p>
        </p:txBody>
      </p:sp>
      <p:sp>
        <p:nvSpPr>
          <p:cNvPr id="96266" name="Text Box 1034"/>
          <p:cNvSpPr txBox="1">
            <a:spLocks noChangeArrowheads="1"/>
          </p:cNvSpPr>
          <p:nvPr/>
        </p:nvSpPr>
        <p:spPr bwMode="auto">
          <a:xfrm>
            <a:off x="3413125" y="5248275"/>
            <a:ext cx="1222375" cy="519113"/>
          </a:xfrm>
          <a:prstGeom prst="rect">
            <a:avLst/>
          </a:prstGeom>
          <a:noFill/>
          <a:ln w="9525">
            <a:noFill/>
            <a:miter lim="800000"/>
            <a:headEnd/>
            <a:tailEnd/>
          </a:ln>
          <a:effectLst/>
        </p:spPr>
        <p:txBody>
          <a:bodyPr wrap="none">
            <a:spAutoFit/>
          </a:bodyPr>
          <a:lstStyle/>
          <a:p>
            <a:r>
              <a:rPr lang="de-CH" sz="2800" b="1"/>
              <a:t>42 mm</a:t>
            </a:r>
          </a:p>
        </p:txBody>
      </p:sp>
      <p:sp>
        <p:nvSpPr>
          <p:cNvPr id="96269" name="AutoShape 1037"/>
          <p:cNvSpPr>
            <a:spLocks noChangeArrowheads="1"/>
          </p:cNvSpPr>
          <p:nvPr/>
        </p:nvSpPr>
        <p:spPr bwMode="auto">
          <a:xfrm>
            <a:off x="2743200" y="5181600"/>
            <a:ext cx="609600" cy="685800"/>
          </a:xfrm>
          <a:prstGeom prst="lightningBolt">
            <a:avLst/>
          </a:prstGeom>
          <a:solidFill>
            <a:srgbClr val="FF6600"/>
          </a:solidFill>
          <a:ln w="9525">
            <a:solidFill>
              <a:schemeClr val="tx1"/>
            </a:solidFill>
            <a:miter lim="800000"/>
            <a:headEnd/>
            <a:tailEnd/>
          </a:ln>
          <a:effectLst/>
        </p:spPr>
        <p:txBody>
          <a:bodyPr wrap="none" anchor="ctr"/>
          <a:lstStyle/>
          <a:p>
            <a:endParaRPr lang="el-GR"/>
          </a:p>
        </p:txBody>
      </p:sp>
      <p:sp>
        <p:nvSpPr>
          <p:cNvPr id="12" name="Rectangle 11"/>
          <p:cNvSpPr/>
          <p:nvPr/>
        </p:nvSpPr>
        <p:spPr>
          <a:xfrm>
            <a:off x="6870621" y="6357958"/>
            <a:ext cx="2273379" cy="369332"/>
          </a:xfrm>
          <a:prstGeom prst="rect">
            <a:avLst/>
          </a:prstGeom>
        </p:spPr>
        <p:txBody>
          <a:bodyPr wrap="none">
            <a:spAutoFit/>
          </a:bodyPr>
          <a:lstStyle/>
          <a:p>
            <a:pPr algn="ctr"/>
            <a:r>
              <a:rPr lang="de-CH" b="1" dirty="0" err="1" smtClean="0">
                <a:effectLst>
                  <a:outerShdw blurRad="38100" dist="38100" dir="2700000" algn="tl">
                    <a:srgbClr val="000000"/>
                  </a:outerShdw>
                </a:effectLst>
              </a:rPr>
              <a:t>Hurkmans</a:t>
            </a:r>
            <a:r>
              <a:rPr lang="de-CH" b="1" dirty="0" smtClean="0">
                <a:effectLst>
                  <a:outerShdw blurRad="38100" dist="38100" dir="2700000" algn="tl">
                    <a:srgbClr val="000000"/>
                  </a:outerShdw>
                </a:effectLst>
              </a:rPr>
              <a:t> et al., 2001</a:t>
            </a:r>
            <a:endParaRPr lang="de-CH" b="1"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b="1" dirty="0" smtClean="0">
                <a:solidFill>
                  <a:srgbClr val="FFFF00"/>
                </a:solidFill>
                <a:latin typeface="Times New Roman" pitchFamily="18" charset="0"/>
                <a:cs typeface="Times New Roman" pitchFamily="18" charset="0"/>
              </a:rPr>
              <a:t>Αρμοδιότητες Φυσικών Ιατρικής</a:t>
            </a:r>
            <a:endParaRPr lang="el-GR" dirty="0"/>
          </a:p>
        </p:txBody>
      </p:sp>
      <p:sp>
        <p:nvSpPr>
          <p:cNvPr id="7" name="Text Placeholder 6"/>
          <p:cNvSpPr>
            <a:spLocks noGrp="1"/>
          </p:cNvSpPr>
          <p:nvPr>
            <p:ph type="body" idx="4294967295"/>
          </p:nvPr>
        </p:nvSpPr>
        <p:spPr>
          <a:xfrm>
            <a:off x="539552" y="1412776"/>
            <a:ext cx="8136904" cy="5040313"/>
          </a:xfrm>
        </p:spPr>
        <p:txBody>
          <a:bodyPr>
            <a:noAutofit/>
          </a:bodyPr>
          <a:lstStyle/>
          <a:p>
            <a:pPr>
              <a:buNone/>
            </a:pPr>
            <a:endParaRPr lang="el-GR" sz="2800" b="1" dirty="0" smtClean="0">
              <a:latin typeface="Times New Roman" pitchFamily="18" charset="0"/>
              <a:cs typeface="Times New Roman" pitchFamily="18" charset="0"/>
            </a:endParaRPr>
          </a:p>
          <a:p>
            <a:pPr>
              <a:buFont typeface="Arial" pitchFamily="34" charset="0"/>
              <a:buChar char="•"/>
            </a:pPr>
            <a:r>
              <a:rPr lang="el-GR" sz="3200" b="1" dirty="0" smtClean="0">
                <a:latin typeface="Times New Roman" pitchFamily="18" charset="0"/>
                <a:cs typeface="Times New Roman" pitchFamily="18" charset="0"/>
              </a:rPr>
              <a:t>  Σχεδιασμός Πλάνων Ακτινοθεραπείας</a:t>
            </a:r>
            <a:endParaRPr lang="en-US" sz="3200" b="1" dirty="0" smtClean="0">
              <a:latin typeface="Times New Roman" pitchFamily="18" charset="0"/>
              <a:cs typeface="Times New Roman" pitchFamily="18" charset="0"/>
            </a:endParaRPr>
          </a:p>
          <a:p>
            <a:pPr>
              <a:buFont typeface="Arial" pitchFamily="34" charset="0"/>
              <a:buChar char="•"/>
            </a:pPr>
            <a:endParaRPr lang="el-GR" sz="3200" b="1" dirty="0" smtClean="0">
              <a:latin typeface="Times New Roman" pitchFamily="18" charset="0"/>
              <a:cs typeface="Times New Roman" pitchFamily="18" charset="0"/>
            </a:endParaRPr>
          </a:p>
          <a:p>
            <a:pPr>
              <a:buFont typeface="Arial" pitchFamily="34" charset="0"/>
              <a:buChar char="•"/>
            </a:pPr>
            <a:r>
              <a:rPr lang="el-GR" sz="3200" b="1" dirty="0" smtClean="0">
                <a:latin typeface="Times New Roman" pitchFamily="18" charset="0"/>
                <a:cs typeface="Times New Roman" pitchFamily="18" charset="0"/>
              </a:rPr>
              <a:t>  Έλεγχος Φακέλων (</a:t>
            </a:r>
            <a:r>
              <a:rPr lang="en-US" sz="3200" b="1" dirty="0" smtClean="0">
                <a:latin typeface="Times New Roman" pitchFamily="18" charset="0"/>
                <a:cs typeface="Times New Roman" pitchFamily="18" charset="0"/>
              </a:rPr>
              <a:t>chart checking)</a:t>
            </a:r>
            <a:endParaRPr lang="el-GR" sz="3200" b="1" dirty="0" smtClean="0">
              <a:latin typeface="Times New Roman" pitchFamily="18" charset="0"/>
              <a:cs typeface="Times New Roman" pitchFamily="18" charset="0"/>
            </a:endParaRPr>
          </a:p>
          <a:p>
            <a:pPr>
              <a:buFont typeface="Arial" pitchFamily="34" charset="0"/>
              <a:buChar char="•"/>
            </a:pPr>
            <a:endParaRPr lang="el-GR" sz="3200" b="1" dirty="0" smtClean="0">
              <a:latin typeface="Times New Roman" pitchFamily="18" charset="0"/>
              <a:cs typeface="Times New Roman" pitchFamily="18" charset="0"/>
            </a:endParaRPr>
          </a:p>
          <a:p>
            <a:pPr>
              <a:buFont typeface="Arial" pitchFamily="34" charset="0"/>
              <a:buChar char="•"/>
            </a:pPr>
            <a:r>
              <a:rPr lang="el-GR" sz="3200" b="1" dirty="0" smtClean="0">
                <a:latin typeface="Times New Roman" pitchFamily="18" charset="0"/>
                <a:cs typeface="Times New Roman" pitchFamily="18" charset="0"/>
              </a:rPr>
              <a:t>  Επιβεβαίωση με </a:t>
            </a:r>
            <a:r>
              <a:rPr lang="en-US" sz="3200" b="1" i="1" dirty="0" smtClean="0">
                <a:latin typeface="Times New Roman" pitchFamily="18" charset="0"/>
                <a:cs typeface="Times New Roman" pitchFamily="18" charset="0"/>
              </a:rPr>
              <a:t>in vivo</a:t>
            </a:r>
            <a:r>
              <a:rPr lang="el-GR" sz="3200" b="1" i="1" dirty="0" smtClean="0">
                <a:latin typeface="Times New Roman" pitchFamily="18" charset="0"/>
                <a:cs typeface="Times New Roman" pitchFamily="18" charset="0"/>
              </a:rPr>
              <a:t> </a:t>
            </a:r>
            <a:r>
              <a:rPr lang="el-GR" sz="3200" b="1" dirty="0" smtClean="0">
                <a:latin typeface="Times New Roman" pitchFamily="18" charset="0"/>
                <a:cs typeface="Times New Roman" pitchFamily="18" charset="0"/>
              </a:rPr>
              <a:t>και</a:t>
            </a:r>
            <a:r>
              <a:rPr lang="el-GR" sz="3200" b="1" i="1" dirty="0" smtClean="0">
                <a:latin typeface="Times New Roman" pitchFamily="18" charset="0"/>
                <a:cs typeface="Times New Roman" pitchFamily="18" charset="0"/>
              </a:rPr>
              <a:t> </a:t>
            </a:r>
            <a:r>
              <a:rPr lang="de-DE" sz="3200" b="1" i="1" dirty="0" smtClean="0">
                <a:latin typeface="Times New Roman" pitchFamily="18" charset="0"/>
                <a:cs typeface="Times New Roman" pitchFamily="18" charset="0"/>
              </a:rPr>
              <a:t>in vitro</a:t>
            </a:r>
            <a:r>
              <a:rPr lang="en-US" sz="3200" b="1" i="1" dirty="0" smtClean="0">
                <a:latin typeface="Times New Roman" pitchFamily="18" charset="0"/>
                <a:cs typeface="Times New Roman" pitchFamily="18" charset="0"/>
              </a:rPr>
              <a:t> </a:t>
            </a:r>
            <a:r>
              <a:rPr lang="el-GR" sz="3200" b="1" i="1" dirty="0" smtClean="0">
                <a:latin typeface="Times New Roman" pitchFamily="18" charset="0"/>
                <a:cs typeface="Times New Roman" pitchFamily="18" charset="0"/>
              </a:rPr>
              <a:t/>
            </a:r>
            <a:br>
              <a:rPr lang="el-GR" sz="3200" b="1" i="1" dirty="0" smtClean="0">
                <a:latin typeface="Times New Roman" pitchFamily="18" charset="0"/>
                <a:cs typeface="Times New Roman" pitchFamily="18" charset="0"/>
              </a:rPr>
            </a:br>
            <a:r>
              <a:rPr lang="el-GR" sz="3200" b="1" i="1" dirty="0" smtClean="0">
                <a:latin typeface="Times New Roman" pitchFamily="18" charset="0"/>
                <a:cs typeface="Times New Roman" pitchFamily="18" charset="0"/>
              </a:rPr>
              <a:t>  </a:t>
            </a:r>
            <a:r>
              <a:rPr lang="el-GR" sz="3200" b="1" dirty="0" smtClean="0">
                <a:latin typeface="Times New Roman" pitchFamily="18" charset="0"/>
                <a:cs typeface="Times New Roman" pitchFamily="18" charset="0"/>
              </a:rPr>
              <a:t>δοσιμετρία</a:t>
            </a:r>
            <a:endParaRPr lang="en-US" sz="32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4000" b="1" dirty="0" smtClean="0">
                <a:solidFill>
                  <a:srgbClr val="FFFF00"/>
                </a:solidFill>
                <a:latin typeface="Times New Roman" pitchFamily="18" charset="0"/>
                <a:cs typeface="Times New Roman" pitchFamily="18" charset="0"/>
              </a:rPr>
              <a:t>Υποχρεώσεις Φυσικών Ιατρικής</a:t>
            </a:r>
            <a:endParaRPr lang="en-US" sz="4000" b="1" dirty="0">
              <a:solidFill>
                <a:srgbClr val="FFFF00"/>
              </a:solidFill>
              <a:latin typeface="Times New Roman" pitchFamily="18" charset="0"/>
              <a:cs typeface="Times New Roman" pitchFamily="18" charset="0"/>
            </a:endParaRPr>
          </a:p>
        </p:txBody>
      </p:sp>
      <p:sp>
        <p:nvSpPr>
          <p:cNvPr id="4" name="Content Placeholder 3"/>
          <p:cNvSpPr>
            <a:spLocks noGrp="1"/>
          </p:cNvSpPr>
          <p:nvPr>
            <p:ph idx="1"/>
          </p:nvPr>
        </p:nvSpPr>
        <p:spPr/>
        <p:txBody>
          <a:bodyPr/>
          <a:lstStyle/>
          <a:p>
            <a:r>
              <a:rPr lang="el-GR" b="1" dirty="0" smtClean="0">
                <a:latin typeface="Times New Roman" pitchFamily="18" charset="0"/>
                <a:cs typeface="Times New Roman" pitchFamily="18" charset="0"/>
              </a:rPr>
              <a:t>Διαπίστωση ειδικότητας</a:t>
            </a:r>
          </a:p>
          <a:p>
            <a:endParaRPr lang="el-GR" b="1" dirty="0" smtClean="0">
              <a:latin typeface="Times New Roman" pitchFamily="18" charset="0"/>
              <a:cs typeface="Times New Roman" pitchFamily="18" charset="0"/>
            </a:endParaRPr>
          </a:p>
          <a:p>
            <a:r>
              <a:rPr lang="el-GR" b="1" dirty="0" smtClean="0">
                <a:latin typeface="Times New Roman" pitchFamily="18" charset="0"/>
                <a:cs typeface="Times New Roman" pitchFamily="18" charset="0"/>
              </a:rPr>
              <a:t>Εξειδίκευση</a:t>
            </a:r>
          </a:p>
          <a:p>
            <a:endParaRPr lang="el-GR" b="1" dirty="0" smtClean="0">
              <a:latin typeface="Times New Roman" pitchFamily="18" charset="0"/>
              <a:cs typeface="Times New Roman" pitchFamily="18" charset="0"/>
            </a:endParaRPr>
          </a:p>
          <a:p>
            <a:r>
              <a:rPr lang="el-GR" b="1" dirty="0" smtClean="0">
                <a:latin typeface="Times New Roman" pitchFamily="18" charset="0"/>
                <a:cs typeface="Times New Roman" pitchFamily="18" charset="0"/>
              </a:rPr>
              <a:t>Συνεχιζόμενη Εκπαίδευση</a:t>
            </a:r>
          </a:p>
          <a:p>
            <a:endParaRPr lang="el-GR" b="1" dirty="0" smtClean="0">
              <a:latin typeface="Times New Roman" pitchFamily="18" charset="0"/>
              <a:cs typeface="Times New Roman" pitchFamily="18" charset="0"/>
            </a:endParaRPr>
          </a:p>
          <a:p>
            <a:r>
              <a:rPr lang="el-GR" b="1" dirty="0" smtClean="0">
                <a:latin typeface="Times New Roman" pitchFamily="18" charset="0"/>
                <a:cs typeface="Times New Roman" pitchFamily="18" charset="0"/>
              </a:rPr>
              <a:t>Συνεργασία </a:t>
            </a:r>
          </a:p>
          <a:p>
            <a:endParaRPr lang="el-GR"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67544" y="1124744"/>
            <a:ext cx="8208912" cy="5328592"/>
          </a:xfrm>
        </p:spPr>
        <p:txBody>
          <a:bodyPr>
            <a:noAutofit/>
          </a:bodyPr>
          <a:lstStyle/>
          <a:p>
            <a:pPr>
              <a:buFont typeface="Arial" pitchFamily="34" charset="0"/>
              <a:buChar char="•"/>
            </a:pP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Ο περί Προστασίας από </a:t>
            </a:r>
            <a:r>
              <a:rPr lang="el-GR" sz="2800" dirty="0" err="1" smtClean="0">
                <a:latin typeface="Times New Roman" pitchFamily="18" charset="0"/>
                <a:cs typeface="Times New Roman" pitchFamily="18" charset="0"/>
              </a:rPr>
              <a:t>Ιονίζουσες</a:t>
            </a:r>
            <a:r>
              <a:rPr lang="el-GR" sz="2800" dirty="0" smtClean="0">
                <a:latin typeface="Times New Roman" pitchFamily="18" charset="0"/>
                <a:cs typeface="Times New Roman" pitchFamily="18" charset="0"/>
              </a:rPr>
              <a:t> Ακτινοβολίες </a:t>
            </a:r>
            <a:r>
              <a:rPr lang="en-US" sz="2800" dirty="0" smtClean="0">
                <a:latin typeface="Times New Roman" pitchFamily="18" charset="0"/>
                <a:cs typeface="Times New Roman" pitchFamily="18" charset="0"/>
              </a:rPr>
              <a:t>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Νόμος του 2002 </a:t>
            </a:r>
          </a:p>
          <a:p>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115(Ι)/2002</a:t>
            </a:r>
            <a:br>
              <a:rPr lang="el-GR" sz="2800" dirty="0" smtClean="0">
                <a:latin typeface="Times New Roman" pitchFamily="18" charset="0"/>
                <a:cs typeface="Times New Roman" pitchFamily="18" charset="0"/>
              </a:rPr>
            </a:br>
            <a:endParaRPr lang="el-GR" sz="800" dirty="0" smtClean="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Ο περί Εγγραφής Φυσικών Ιατρικής </a:t>
            </a:r>
          </a:p>
          <a:p>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Νόμος του 2008</a:t>
            </a:r>
          </a:p>
          <a:p>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33(I)/2008</a:t>
            </a:r>
            <a:br>
              <a:rPr lang="el-GR" sz="2800" dirty="0" smtClean="0">
                <a:latin typeface="Times New Roman" pitchFamily="18" charset="0"/>
                <a:cs typeface="Times New Roman" pitchFamily="18" charset="0"/>
              </a:rPr>
            </a:br>
            <a:endParaRPr lang="el-GR" sz="800" dirty="0" smtClean="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Ο περί Προστασίας από </a:t>
            </a:r>
            <a:r>
              <a:rPr lang="el-GR" sz="2800" dirty="0" err="1" smtClean="0">
                <a:latin typeface="Times New Roman" pitchFamily="18" charset="0"/>
                <a:cs typeface="Times New Roman" pitchFamily="18" charset="0"/>
              </a:rPr>
              <a:t>Ιονίζουσες</a:t>
            </a:r>
            <a:r>
              <a:rPr lang="el-GR" sz="2800" dirty="0" smtClean="0">
                <a:latin typeface="Times New Roman" pitchFamily="18" charset="0"/>
                <a:cs typeface="Times New Roman" pitchFamily="18" charset="0"/>
              </a:rPr>
              <a:t> Ακτινοβολίες και </a:t>
            </a:r>
            <a:r>
              <a:rPr lang="en-US" sz="2800" dirty="0" smtClean="0">
                <a:latin typeface="Times New Roman" pitchFamily="18" charset="0"/>
                <a:cs typeface="Times New Roman" pitchFamily="18" charset="0"/>
              </a:rPr>
              <a:t>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Πυρηνικής Ασφάλειας </a:t>
            </a:r>
          </a:p>
          <a:p>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Τροποιητικός Νόμος </a:t>
            </a:r>
            <a:r>
              <a:rPr lang="el-GR" sz="2800" dirty="0">
                <a:latin typeface="Times New Roman" pitchFamily="18" charset="0"/>
                <a:cs typeface="Times New Roman" pitchFamily="18" charset="0"/>
              </a:rPr>
              <a:t>του 2011 </a:t>
            </a:r>
          </a:p>
          <a:p>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127(Ι</a:t>
            </a:r>
            <a:r>
              <a:rPr lang="el-GR" sz="2800" dirty="0">
                <a:latin typeface="Times New Roman" pitchFamily="18" charset="0"/>
                <a:cs typeface="Times New Roman" pitchFamily="18" charset="0"/>
              </a:rPr>
              <a:t>)/</a:t>
            </a:r>
            <a:r>
              <a:rPr lang="el-GR" sz="2800" dirty="0" smtClean="0">
                <a:latin typeface="Times New Roman" pitchFamily="18" charset="0"/>
                <a:cs typeface="Times New Roman" pitchFamily="18" charset="0"/>
              </a:rPr>
              <a:t>2011</a:t>
            </a:r>
          </a:p>
        </p:txBody>
      </p:sp>
      <p:sp>
        <p:nvSpPr>
          <p:cNvPr id="3" name="TextBox 2"/>
          <p:cNvSpPr txBox="1"/>
          <p:nvPr/>
        </p:nvSpPr>
        <p:spPr>
          <a:xfrm>
            <a:off x="2810418" y="404664"/>
            <a:ext cx="2947100" cy="769441"/>
          </a:xfrm>
          <a:prstGeom prst="rect">
            <a:avLst/>
          </a:prstGeom>
          <a:noFill/>
        </p:spPr>
        <p:txBody>
          <a:bodyPr wrap="square" rtlCol="0">
            <a:spAutoFit/>
          </a:bodyPr>
          <a:lstStyle/>
          <a:p>
            <a:pPr algn="ctr"/>
            <a:r>
              <a:rPr lang="el-GR" sz="4400" b="1" dirty="0" smtClean="0">
                <a:solidFill>
                  <a:srgbClr val="FFFF00"/>
                </a:solidFill>
                <a:latin typeface="Times New Roman" pitchFamily="18" charset="0"/>
                <a:cs typeface="Times New Roman" pitchFamily="18" charset="0"/>
              </a:rPr>
              <a:t>Νομοθεσίες</a:t>
            </a:r>
            <a:endParaRPr lang="el-GR" sz="44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556792"/>
            <a:ext cx="5112568" cy="4401205"/>
          </a:xfrm>
          <a:prstGeom prst="rect">
            <a:avLst/>
          </a:prstGeom>
        </p:spPr>
        <p:txBody>
          <a:bodyPr wrap="square">
            <a:spAutoFit/>
          </a:bodyPr>
          <a:lstStyle/>
          <a:p>
            <a:r>
              <a:rPr lang="el-GR" sz="2800" dirty="0" smtClean="0">
                <a:latin typeface="Times New Roman" pitchFamily="18" charset="0"/>
                <a:cs typeface="Times New Roman" pitchFamily="18" charset="0"/>
              </a:rPr>
              <a:t>Η αλματώδης ανάπτυξη της τεχνολογίας των </a:t>
            </a:r>
            <a:r>
              <a:rPr lang="el-GR" sz="2800" dirty="0" err="1" smtClean="0">
                <a:latin typeface="Times New Roman" pitchFamily="18" charset="0"/>
                <a:cs typeface="Times New Roman" pitchFamily="18" charset="0"/>
              </a:rPr>
              <a:t>ακτινοθεραπευτικών</a:t>
            </a:r>
            <a:r>
              <a:rPr lang="el-GR" sz="2800" dirty="0" smtClean="0">
                <a:latin typeface="Times New Roman" pitchFamily="18" charset="0"/>
                <a:cs typeface="Times New Roman" pitchFamily="18" charset="0"/>
              </a:rPr>
              <a:t> μηχανημάτων και τεχνικών, αναμφισβήτητα έχουν κατατάξει τη χρήση των ακτινοβολιών σε ένα από τα σημαντικότερα και ουσιαστικότερα στάδια της θεραπευτικής προσέγγισης των νεοπλασιών και άλλων νόσων.</a:t>
            </a:r>
            <a:endParaRPr lang="el-GR" sz="2800" dirty="0">
              <a:latin typeface="Times New Roman" pitchFamily="18" charset="0"/>
              <a:cs typeface="Times New Roman" pitchFamily="18" charset="0"/>
            </a:endParaRPr>
          </a:p>
        </p:txBody>
      </p:sp>
      <p:sp>
        <p:nvSpPr>
          <p:cNvPr id="3" name="Rectangle 2"/>
          <p:cNvSpPr/>
          <p:nvPr/>
        </p:nvSpPr>
        <p:spPr>
          <a:xfrm>
            <a:off x="1439652" y="500474"/>
            <a:ext cx="6336704" cy="769441"/>
          </a:xfrm>
          <a:prstGeom prst="rect">
            <a:avLst/>
          </a:prstGeom>
        </p:spPr>
        <p:txBody>
          <a:bodyPr wrap="square">
            <a:spAutoFit/>
          </a:bodyPr>
          <a:lstStyle/>
          <a:p>
            <a:pPr algn="ctr"/>
            <a:r>
              <a:rPr lang="el-GR" sz="4400" b="1" dirty="0" smtClean="0">
                <a:solidFill>
                  <a:srgbClr val="FFFF00"/>
                </a:solidFill>
                <a:latin typeface="Times New Roman" pitchFamily="18" charset="0"/>
                <a:cs typeface="Times New Roman" pitchFamily="18" charset="0"/>
              </a:rPr>
              <a:t>Ακτινοθεραπεία</a:t>
            </a:r>
            <a:endParaRPr lang="el-GR" sz="4400" dirty="0"/>
          </a:p>
        </p:txBody>
      </p:sp>
      <p:pic>
        <p:nvPicPr>
          <p:cNvPr id="5" name="Picture 1026" descr="C:\Photos\x-ray breast.TIF"/>
          <p:cNvPicPr>
            <a:picLocks noChangeAspect="1" noChangeArrowheads="1"/>
          </p:cNvPicPr>
          <p:nvPr/>
        </p:nvPicPr>
        <p:blipFill>
          <a:blip r:embed="rId2" cstate="print"/>
          <a:srcRect/>
          <a:stretch>
            <a:fillRect/>
          </a:stretch>
        </p:blipFill>
        <p:spPr bwMode="auto">
          <a:xfrm>
            <a:off x="5436096" y="1700808"/>
            <a:ext cx="3384376" cy="37556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228600" y="381000"/>
          <a:ext cx="8686800" cy="6070600"/>
        </p:xfrm>
        <a:graphic>
          <a:graphicData uri="http://schemas.openxmlformats.org/presentationml/2006/ole">
            <p:oleObj spid="_x0000_s1026" name="Presentation" r:id="rId3" imgW="5423760" imgH="3615840" progId="">
              <p:embed/>
            </p:oleObj>
          </a:graphicData>
        </a:graphic>
      </p:graphicFrame>
      <p:sp>
        <p:nvSpPr>
          <p:cNvPr id="13315" name="Text Box 3"/>
          <p:cNvSpPr txBox="1">
            <a:spLocks noChangeArrowheads="1"/>
          </p:cNvSpPr>
          <p:nvPr/>
        </p:nvSpPr>
        <p:spPr bwMode="auto">
          <a:xfrm>
            <a:off x="266700" y="528638"/>
            <a:ext cx="8616950" cy="1025525"/>
          </a:xfrm>
          <a:prstGeom prst="rect">
            <a:avLst/>
          </a:prstGeom>
          <a:noFill/>
          <a:ln w="9525">
            <a:noFill/>
            <a:miter lim="800000"/>
            <a:headEnd/>
            <a:tailEnd/>
          </a:ln>
          <a:effectLst/>
        </p:spPr>
        <p:txBody>
          <a:bodyPr wrap="none">
            <a:spAutoFit/>
          </a:bodyPr>
          <a:lstStyle/>
          <a:p>
            <a:pPr algn="ctr" eaLnBrk="0" hangingPunct="0">
              <a:lnSpc>
                <a:spcPct val="70000"/>
              </a:lnSpc>
            </a:pPr>
            <a:r>
              <a:rPr lang="el-GR" sz="2600" b="1" dirty="0">
                <a:solidFill>
                  <a:srgbClr val="FFFF00"/>
                </a:solidFill>
                <a:effectLst>
                  <a:outerShdw blurRad="38100" dist="38100" dir="2700000" algn="tl">
                    <a:srgbClr val="000000">
                      <a:alpha val="43137"/>
                    </a:srgbClr>
                  </a:outerShdw>
                </a:effectLst>
              </a:rPr>
              <a:t>Ευρωπαϊκή </a:t>
            </a:r>
            <a:r>
              <a:rPr lang="el-GR" sz="2600" b="1" dirty="0" smtClean="0">
                <a:solidFill>
                  <a:srgbClr val="FFFF00"/>
                </a:solidFill>
                <a:effectLst>
                  <a:outerShdw blurRad="38100" dist="38100" dir="2700000" algn="tl">
                    <a:srgbClr val="000000">
                      <a:alpha val="43137"/>
                    </a:srgbClr>
                  </a:outerShdw>
                </a:effectLst>
              </a:rPr>
              <a:t>Ένωση- </a:t>
            </a:r>
            <a:r>
              <a:rPr lang="el-GR" sz="2600" b="1" dirty="0">
                <a:solidFill>
                  <a:srgbClr val="FFFF00"/>
                </a:solidFill>
                <a:effectLst>
                  <a:outerShdw blurRad="38100" dist="38100" dir="2700000" algn="tl">
                    <a:srgbClr val="000000">
                      <a:alpha val="43137"/>
                    </a:srgbClr>
                  </a:outerShdw>
                </a:effectLst>
              </a:rPr>
              <a:t>Έκθεση Επιτροπής </a:t>
            </a:r>
            <a:r>
              <a:rPr lang="el-GR" sz="2600" b="1" dirty="0" smtClean="0">
                <a:solidFill>
                  <a:srgbClr val="FFFF00"/>
                </a:solidFill>
                <a:effectLst>
                  <a:outerShdw blurRad="38100" dist="38100" dir="2700000" algn="tl">
                    <a:srgbClr val="000000">
                      <a:alpha val="43137"/>
                    </a:srgbClr>
                  </a:outerShdw>
                </a:effectLst>
              </a:rPr>
              <a:t>Υγείας</a:t>
            </a:r>
            <a:endParaRPr lang="el-GR" sz="2000" b="1" dirty="0">
              <a:solidFill>
                <a:srgbClr val="FFFF00"/>
              </a:solidFill>
              <a:effectLst>
                <a:outerShdw blurRad="38100" dist="38100" dir="2700000" algn="tl">
                  <a:srgbClr val="000000">
                    <a:alpha val="43137"/>
                  </a:srgbClr>
                </a:outerShdw>
              </a:effectLst>
            </a:endParaRPr>
          </a:p>
          <a:p>
            <a:pPr algn="ctr" eaLnBrk="0" hangingPunct="0"/>
            <a:endParaRPr lang="el-GR" sz="2000" b="1" dirty="0">
              <a:solidFill>
                <a:srgbClr val="FFFF00"/>
              </a:solidFill>
            </a:endParaRPr>
          </a:p>
          <a:p>
            <a:pPr algn="ctr" eaLnBrk="0" hangingPunct="0"/>
            <a:r>
              <a:rPr lang="el-GR" sz="2300" b="1" dirty="0">
                <a:solidFill>
                  <a:schemeClr val="bg1"/>
                </a:solidFill>
              </a:rPr>
              <a:t>Το 45% των συμπαγών όγκων μπορούν να αποθεραπευτούν πλήρως</a:t>
            </a:r>
            <a:endParaRPr lang="en-GB" sz="2300" b="1" dirty="0">
              <a:solidFill>
                <a:schemeClr val="bg1"/>
              </a:solidFill>
            </a:endParaRPr>
          </a:p>
        </p:txBody>
      </p:sp>
      <p:sp>
        <p:nvSpPr>
          <p:cNvPr id="13316" name="Text Box 4"/>
          <p:cNvSpPr txBox="1">
            <a:spLocks noChangeArrowheads="1"/>
          </p:cNvSpPr>
          <p:nvPr/>
        </p:nvSpPr>
        <p:spPr bwMode="auto">
          <a:xfrm>
            <a:off x="2362200" y="2652713"/>
            <a:ext cx="1582738" cy="825500"/>
          </a:xfrm>
          <a:prstGeom prst="rect">
            <a:avLst/>
          </a:prstGeom>
          <a:noFill/>
          <a:ln w="9525">
            <a:noFill/>
            <a:miter lim="800000"/>
            <a:headEnd/>
            <a:tailEnd/>
          </a:ln>
          <a:effectLst/>
        </p:spPr>
        <p:txBody>
          <a:bodyPr wrap="none">
            <a:spAutoFit/>
          </a:bodyPr>
          <a:lstStyle/>
          <a:p>
            <a:pPr eaLnBrk="0" hangingPunct="0"/>
            <a:r>
              <a:rPr lang="en-GB" sz="1600" b="1">
                <a:solidFill>
                  <a:schemeClr val="bg1"/>
                </a:solidFill>
              </a:rPr>
              <a:t>Ακτινοθεραπεία</a:t>
            </a:r>
          </a:p>
          <a:p>
            <a:pPr eaLnBrk="0" hangingPunct="0"/>
            <a:endParaRPr lang="en-GB" sz="1600" b="1">
              <a:solidFill>
                <a:schemeClr val="bg1"/>
              </a:solidFill>
            </a:endParaRPr>
          </a:p>
          <a:p>
            <a:pPr eaLnBrk="0" hangingPunct="0"/>
            <a:r>
              <a:rPr lang="en-GB" sz="1600" b="1">
                <a:solidFill>
                  <a:schemeClr val="bg1"/>
                </a:solidFill>
              </a:rPr>
              <a:t>27 %</a:t>
            </a:r>
            <a:endParaRPr lang="en-GB">
              <a:solidFill>
                <a:schemeClr val="bg1"/>
              </a:solidFill>
            </a:endParaRPr>
          </a:p>
        </p:txBody>
      </p:sp>
      <p:sp>
        <p:nvSpPr>
          <p:cNvPr id="13317" name="Text Box 5"/>
          <p:cNvSpPr txBox="1">
            <a:spLocks noChangeArrowheads="1"/>
          </p:cNvSpPr>
          <p:nvPr/>
        </p:nvSpPr>
        <p:spPr bwMode="auto">
          <a:xfrm>
            <a:off x="4953000" y="2652713"/>
            <a:ext cx="1293813" cy="825500"/>
          </a:xfrm>
          <a:prstGeom prst="rect">
            <a:avLst/>
          </a:prstGeom>
          <a:noFill/>
          <a:ln w="9525">
            <a:noFill/>
            <a:miter lim="800000"/>
            <a:headEnd/>
            <a:tailEnd/>
          </a:ln>
          <a:effectLst/>
        </p:spPr>
        <p:txBody>
          <a:bodyPr wrap="none">
            <a:spAutoFit/>
          </a:bodyPr>
          <a:lstStyle/>
          <a:p>
            <a:pPr algn="r" eaLnBrk="0" hangingPunct="0"/>
            <a:r>
              <a:rPr lang="en-GB" sz="1600" b="1">
                <a:solidFill>
                  <a:schemeClr val="bg1"/>
                </a:solidFill>
              </a:rPr>
              <a:t>Χειρουργική</a:t>
            </a:r>
          </a:p>
          <a:p>
            <a:pPr algn="r" eaLnBrk="0" hangingPunct="0"/>
            <a:endParaRPr lang="en-GB" sz="1600" b="1">
              <a:solidFill>
                <a:schemeClr val="bg1"/>
              </a:solidFill>
            </a:endParaRPr>
          </a:p>
          <a:p>
            <a:pPr algn="r" eaLnBrk="0" hangingPunct="0"/>
            <a:r>
              <a:rPr lang="en-GB" sz="1600" b="1">
                <a:solidFill>
                  <a:schemeClr val="bg1"/>
                </a:solidFill>
              </a:rPr>
              <a:t>49 %</a:t>
            </a:r>
            <a:endParaRPr lang="en-GB" sz="1600">
              <a:solidFill>
                <a:schemeClr val="bg1"/>
              </a:solidFill>
            </a:endParaRPr>
          </a:p>
        </p:txBody>
      </p:sp>
      <p:sp>
        <p:nvSpPr>
          <p:cNvPr id="13318" name="Text Box 6"/>
          <p:cNvSpPr txBox="1">
            <a:spLocks noChangeArrowheads="1"/>
          </p:cNvSpPr>
          <p:nvPr/>
        </p:nvSpPr>
        <p:spPr bwMode="auto">
          <a:xfrm>
            <a:off x="3581400" y="4699000"/>
            <a:ext cx="1604963" cy="549275"/>
          </a:xfrm>
          <a:prstGeom prst="rect">
            <a:avLst/>
          </a:prstGeom>
          <a:noFill/>
          <a:ln w="9525">
            <a:noFill/>
            <a:miter lim="800000"/>
            <a:headEnd/>
            <a:tailEnd/>
          </a:ln>
          <a:effectLst/>
        </p:spPr>
        <p:txBody>
          <a:bodyPr wrap="none">
            <a:spAutoFit/>
          </a:bodyPr>
          <a:lstStyle/>
          <a:p>
            <a:pPr eaLnBrk="0" hangingPunct="0"/>
            <a:r>
              <a:rPr lang="en-GB" sz="1600" b="1">
                <a:solidFill>
                  <a:schemeClr val="bg1"/>
                </a:solidFill>
              </a:rPr>
              <a:t>Χημειοθεραπεία</a:t>
            </a:r>
            <a:endParaRPr lang="en-GB" sz="1400" b="1">
              <a:solidFill>
                <a:schemeClr val="bg1"/>
              </a:solidFill>
            </a:endParaRPr>
          </a:p>
          <a:p>
            <a:pPr eaLnBrk="0" hangingPunct="0"/>
            <a:endParaRPr lang="en-GB" sz="1400" b="1">
              <a:solidFill>
                <a:schemeClr val="bg1"/>
              </a:solidFill>
            </a:endParaRPr>
          </a:p>
        </p:txBody>
      </p:sp>
      <p:sp>
        <p:nvSpPr>
          <p:cNvPr id="13319" name="Text Box 7"/>
          <p:cNvSpPr txBox="1">
            <a:spLocks noChangeArrowheads="1"/>
          </p:cNvSpPr>
          <p:nvPr/>
        </p:nvSpPr>
        <p:spPr bwMode="auto">
          <a:xfrm>
            <a:off x="3962400" y="2816225"/>
            <a:ext cx="641350" cy="1069975"/>
          </a:xfrm>
          <a:prstGeom prst="rect">
            <a:avLst/>
          </a:prstGeom>
          <a:noFill/>
          <a:ln w="9525">
            <a:noFill/>
            <a:miter lim="800000"/>
            <a:headEnd/>
            <a:tailEnd/>
          </a:ln>
          <a:effectLst/>
        </p:spPr>
        <p:txBody>
          <a:bodyPr wrap="none">
            <a:spAutoFit/>
          </a:bodyPr>
          <a:lstStyle/>
          <a:p>
            <a:pPr eaLnBrk="0" hangingPunct="0"/>
            <a:r>
              <a:rPr lang="en-GB" sz="1600" b="1">
                <a:solidFill>
                  <a:schemeClr val="bg1"/>
                </a:solidFill>
              </a:rPr>
              <a:t>13 %</a:t>
            </a:r>
          </a:p>
          <a:p>
            <a:pPr eaLnBrk="0" hangingPunct="0"/>
            <a:endParaRPr lang="en-GB" sz="1600" b="1">
              <a:solidFill>
                <a:schemeClr val="bg1"/>
              </a:solidFill>
            </a:endParaRPr>
          </a:p>
          <a:p>
            <a:pPr eaLnBrk="0" hangingPunct="0"/>
            <a:endParaRPr lang="en-GB" sz="1600" b="1">
              <a:solidFill>
                <a:schemeClr val="bg1"/>
              </a:solidFill>
            </a:endParaRPr>
          </a:p>
          <a:p>
            <a:pPr eaLnBrk="0" hangingPunct="0"/>
            <a:r>
              <a:rPr lang="en-GB" sz="1600" b="1">
                <a:solidFill>
                  <a:schemeClr val="bg1"/>
                </a:solidFill>
              </a:rPr>
              <a:t>11 %</a:t>
            </a:r>
            <a:endParaRPr lang="en-GB" sz="1400" b="1">
              <a:solidFill>
                <a:schemeClr val="bg1"/>
              </a:solidFill>
            </a:endParaRPr>
          </a:p>
        </p:txBody>
      </p:sp>
      <p:sp>
        <p:nvSpPr>
          <p:cNvPr id="13320" name="Text Box 8"/>
          <p:cNvSpPr txBox="1">
            <a:spLocks noChangeArrowheads="1"/>
          </p:cNvSpPr>
          <p:nvPr/>
        </p:nvSpPr>
        <p:spPr bwMode="auto">
          <a:xfrm>
            <a:off x="434975" y="5867400"/>
            <a:ext cx="8328025" cy="381000"/>
          </a:xfrm>
          <a:prstGeom prst="rect">
            <a:avLst/>
          </a:prstGeom>
          <a:noFill/>
          <a:ln w="9525">
            <a:noFill/>
            <a:miter lim="800000"/>
            <a:headEnd/>
            <a:tailEnd/>
          </a:ln>
          <a:effectLst/>
        </p:spPr>
        <p:txBody>
          <a:bodyPr wrap="none">
            <a:spAutoFit/>
          </a:bodyPr>
          <a:lstStyle/>
          <a:p>
            <a:pPr eaLnBrk="0" hangingPunct="0"/>
            <a:r>
              <a:rPr lang="el-GR" sz="1900" b="1">
                <a:solidFill>
                  <a:schemeClr val="bg1"/>
                </a:solidFill>
              </a:rPr>
              <a:t>Ποσοστιαία αναλογία της συμβολής των τριών κύριων θεραπευτικών μεθόδων </a:t>
            </a:r>
            <a:endParaRPr lang="en-GB" sz="1900" b="1">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78694"/>
            <a:ext cx="8229600" cy="778098"/>
          </a:xfrm>
        </p:spPr>
        <p:txBody>
          <a:bodyPr>
            <a:normAutofit fontScale="90000"/>
          </a:bodyPr>
          <a:lstStyle/>
          <a:p>
            <a:r>
              <a:rPr lang="el-GR" b="1" dirty="0" smtClean="0">
                <a:solidFill>
                  <a:srgbClr val="FFFF00"/>
                </a:solidFill>
                <a:latin typeface="Times New Roman" pitchFamily="18" charset="0"/>
                <a:cs typeface="Times New Roman" pitchFamily="18" charset="0"/>
              </a:rPr>
              <a:t/>
            </a:r>
            <a:br>
              <a:rPr lang="el-GR" b="1" dirty="0" smtClean="0">
                <a:solidFill>
                  <a:srgbClr val="FFFF00"/>
                </a:solidFill>
                <a:latin typeface="Times New Roman" pitchFamily="18" charset="0"/>
                <a:cs typeface="Times New Roman" pitchFamily="18" charset="0"/>
              </a:rPr>
            </a:br>
            <a:r>
              <a:rPr lang="el-GR" b="1" dirty="0" smtClean="0">
                <a:solidFill>
                  <a:srgbClr val="FFFF00"/>
                </a:solidFill>
                <a:latin typeface="Times New Roman" pitchFamily="18" charset="0"/>
                <a:cs typeface="Times New Roman" pitchFamily="18" charset="0"/>
              </a:rPr>
              <a:t>Αρμοδιότητες Φυσικών  Ιατρικής</a:t>
            </a:r>
            <a:br>
              <a:rPr lang="el-GR" b="1" dirty="0" smtClean="0">
                <a:solidFill>
                  <a:srgbClr val="FFFF00"/>
                </a:solidFill>
                <a:latin typeface="Times New Roman" pitchFamily="18" charset="0"/>
                <a:cs typeface="Times New Roman" pitchFamily="18" charset="0"/>
              </a:rPr>
            </a:br>
            <a:endParaRPr lang="el-GR" dirty="0"/>
          </a:p>
        </p:txBody>
      </p:sp>
      <p:sp>
        <p:nvSpPr>
          <p:cNvPr id="7" name="Text Placeholder 6"/>
          <p:cNvSpPr>
            <a:spLocks noGrp="1"/>
          </p:cNvSpPr>
          <p:nvPr>
            <p:ph type="body" idx="4294967295"/>
          </p:nvPr>
        </p:nvSpPr>
        <p:spPr>
          <a:xfrm>
            <a:off x="899592" y="1412776"/>
            <a:ext cx="7380312" cy="5041900"/>
          </a:xfrm>
        </p:spPr>
        <p:txBody>
          <a:bodyPr>
            <a:noAutofit/>
          </a:bodyPr>
          <a:lstStyle/>
          <a:p>
            <a:endParaRPr lang="el-GR" sz="2800" b="1" dirty="0" smtClean="0">
              <a:latin typeface="Times New Roman" pitchFamily="18" charset="0"/>
              <a:cs typeface="Times New Roman" pitchFamily="18" charset="0"/>
            </a:endParaRPr>
          </a:p>
          <a:p>
            <a:pPr>
              <a:buFont typeface="Arial" pitchFamily="34" charset="0"/>
              <a:buChar char="•"/>
            </a:pPr>
            <a:r>
              <a:rPr lang="el-GR" sz="3200" b="1" dirty="0" smtClean="0">
                <a:latin typeface="Times New Roman" pitchFamily="18" charset="0"/>
                <a:cs typeface="Times New Roman" pitchFamily="18" charset="0"/>
              </a:rPr>
              <a:t>  Προδιαγραφές Εξοπλισμού</a:t>
            </a:r>
          </a:p>
          <a:p>
            <a:pPr>
              <a:buFont typeface="Arial" pitchFamily="34" charset="0"/>
              <a:buChar char="•"/>
            </a:pPr>
            <a:endParaRPr lang="el-GR" sz="3200" b="1" dirty="0" smtClean="0">
              <a:latin typeface="Times New Roman" pitchFamily="18" charset="0"/>
              <a:cs typeface="Times New Roman" pitchFamily="18" charset="0"/>
            </a:endParaRPr>
          </a:p>
          <a:p>
            <a:pPr>
              <a:buFont typeface="Arial" pitchFamily="34" charset="0"/>
              <a:buChar char="•"/>
            </a:pPr>
            <a:r>
              <a:rPr lang="el-GR" sz="3200" b="1" dirty="0" smtClean="0">
                <a:latin typeface="Times New Roman" pitchFamily="18" charset="0"/>
                <a:cs typeface="Times New Roman" pitchFamily="18" charset="0"/>
              </a:rPr>
              <a:t>  Αξιολόγηση Προσφορών</a:t>
            </a:r>
            <a:endParaRPr lang="en-US" sz="3200" b="1" dirty="0" smtClean="0">
              <a:latin typeface="Times New Roman" pitchFamily="18" charset="0"/>
              <a:cs typeface="Times New Roman" pitchFamily="18" charset="0"/>
            </a:endParaRPr>
          </a:p>
          <a:p>
            <a:pPr>
              <a:buFont typeface="Arial" pitchFamily="34" charset="0"/>
              <a:buChar char="•"/>
            </a:pPr>
            <a:endParaRPr lang="en-US" sz="3200" b="1" dirty="0" smtClean="0">
              <a:latin typeface="Times New Roman" pitchFamily="18" charset="0"/>
              <a:cs typeface="Times New Roman" pitchFamily="18" charset="0"/>
            </a:endParaRPr>
          </a:p>
          <a:p>
            <a:pPr>
              <a:buFont typeface="Arial" pitchFamily="34" charset="0"/>
              <a:buChar char="•"/>
            </a:pPr>
            <a:r>
              <a:rPr lang="el-GR" sz="3200" b="1" dirty="0" smtClean="0">
                <a:latin typeface="Times New Roman" pitchFamily="18" charset="0"/>
                <a:cs typeface="Times New Roman" pitchFamily="18" charset="0"/>
              </a:rPr>
              <a:t>  Διαχείριση Συμβολαίων Συντήρησης</a:t>
            </a:r>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p:txBody>
      </p:sp>
      <p:pic>
        <p:nvPicPr>
          <p:cNvPr id="6" name="Picture 3" descr="C:\Users\andreopoulos\Dropbox\Camera Uploads\2012-01-26 03.45.22.jpg"/>
          <p:cNvPicPr>
            <a:picLocks noChangeAspect="1" noChangeArrowheads="1"/>
          </p:cNvPicPr>
          <p:nvPr/>
        </p:nvPicPr>
        <p:blipFill>
          <a:blip r:embed="rId2" cstate="print"/>
          <a:srcRect/>
          <a:stretch>
            <a:fillRect/>
          </a:stretch>
        </p:blipFill>
        <p:spPr bwMode="auto">
          <a:xfrm>
            <a:off x="669925" y="477838"/>
            <a:ext cx="7802563" cy="5900737"/>
          </a:xfrm>
          <a:prstGeom prst="rect">
            <a:avLst/>
          </a:prstGeom>
          <a:noFill/>
        </p:spPr>
      </p:pic>
      <p:pic>
        <p:nvPicPr>
          <p:cNvPr id="8" name="Picture 2" descr="C:\Users\andreopoulos\AppData\Local\Microsoft\Windows\Temporary Internet Files\Content.Outlook\RV4BM04T\DSC00134.JPG"/>
          <p:cNvPicPr>
            <a:picLocks noChangeAspect="1" noChangeArrowheads="1"/>
          </p:cNvPicPr>
          <p:nvPr/>
        </p:nvPicPr>
        <p:blipFill>
          <a:blip r:embed="rId3" cstate="print"/>
          <a:srcRect/>
          <a:stretch>
            <a:fillRect/>
          </a:stretch>
        </p:blipFill>
        <p:spPr bwMode="auto">
          <a:xfrm>
            <a:off x="539552" y="404664"/>
            <a:ext cx="7992888" cy="59946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rgbClr val="FFFF00"/>
                </a:solidFill>
                <a:latin typeface="Times New Roman" pitchFamily="18" charset="0"/>
                <a:cs typeface="Times New Roman" pitchFamily="18" charset="0"/>
              </a:rPr>
              <a:t>Αρμοδιότητες Φυσικών Ιατρικής</a:t>
            </a:r>
            <a:br>
              <a:rPr lang="el-GR" b="1" dirty="0" smtClean="0">
                <a:solidFill>
                  <a:srgbClr val="FFFF00"/>
                </a:solidFill>
                <a:latin typeface="Times New Roman" pitchFamily="18" charset="0"/>
                <a:cs typeface="Times New Roman" pitchFamily="18" charset="0"/>
              </a:rPr>
            </a:br>
            <a:r>
              <a:rPr lang="el-GR" sz="3600" b="1" dirty="0" smtClean="0">
                <a:latin typeface="Times New Roman" pitchFamily="18" charset="0"/>
                <a:cs typeface="Times New Roman" pitchFamily="18" charset="0"/>
              </a:rPr>
              <a:t> </a:t>
            </a:r>
            <a:r>
              <a:rPr lang="el-GR" sz="3600" b="1" dirty="0" smtClean="0">
                <a:solidFill>
                  <a:srgbClr val="66FFFF"/>
                </a:solidFill>
                <a:latin typeface="Times New Roman" pitchFamily="18" charset="0"/>
                <a:cs typeface="Times New Roman" pitchFamily="18" charset="0"/>
              </a:rPr>
              <a:t>Ακτινοπροστασία</a:t>
            </a:r>
            <a:endParaRPr lang="el-GR" dirty="0">
              <a:solidFill>
                <a:srgbClr val="66FFFF"/>
              </a:solidFill>
            </a:endParaRPr>
          </a:p>
        </p:txBody>
      </p:sp>
      <p:sp>
        <p:nvSpPr>
          <p:cNvPr id="3" name="Content Placeholder 2"/>
          <p:cNvSpPr>
            <a:spLocks noGrp="1"/>
          </p:cNvSpPr>
          <p:nvPr>
            <p:ph idx="1"/>
          </p:nvPr>
        </p:nvSpPr>
        <p:spPr>
          <a:xfrm>
            <a:off x="457200" y="1600200"/>
            <a:ext cx="4474840" cy="4525963"/>
          </a:xfrm>
        </p:spPr>
        <p:txBody>
          <a:bodyPr>
            <a:normAutofit lnSpcReduction="10000"/>
          </a:bodyPr>
          <a:lstStyle/>
          <a:p>
            <a:r>
              <a:rPr lang="el-GR" dirty="0" smtClean="0">
                <a:latin typeface="Times New Roman" pitchFamily="18" charset="0"/>
                <a:cs typeface="Times New Roman" pitchFamily="18" charset="0"/>
              </a:rPr>
              <a:t>Η απασχόληση των Φυσικών Ιατρικής στα </a:t>
            </a:r>
            <a:r>
              <a:rPr lang="el-GR" dirty="0" err="1" smtClean="0">
                <a:latin typeface="Times New Roman" pitchFamily="18" charset="0"/>
                <a:cs typeface="Times New Roman" pitchFamily="18" charset="0"/>
              </a:rPr>
              <a:t>Ακτινοθεραπευτικά</a:t>
            </a:r>
            <a:r>
              <a:rPr lang="el-GR" dirty="0" smtClean="0">
                <a:latin typeface="Times New Roman" pitchFamily="18" charset="0"/>
                <a:cs typeface="Times New Roman" pitchFamily="18" charset="0"/>
              </a:rPr>
              <a:t> Κέντρα ως υπευθύνων ακτινοπροστασίας προβλέπεται ως υποχρεωτική για την </a:t>
            </a:r>
            <a:r>
              <a:rPr lang="el-GR" dirty="0" err="1" smtClean="0">
                <a:latin typeface="Times New Roman" pitchFamily="18" charset="0"/>
                <a:cs typeface="Times New Roman" pitchFamily="18" charset="0"/>
              </a:rPr>
              <a:t>αδειοδότηση</a:t>
            </a:r>
            <a:r>
              <a:rPr lang="el-GR" dirty="0" smtClean="0">
                <a:latin typeface="Times New Roman" pitchFamily="18" charset="0"/>
                <a:cs typeface="Times New Roman" pitchFamily="18" charset="0"/>
              </a:rPr>
              <a:t> τους από τους Κανονισμούς Ακτινοπροστασίας.</a:t>
            </a:r>
          </a:p>
          <a:p>
            <a:endParaRPr lang="el-GR" dirty="0"/>
          </a:p>
        </p:txBody>
      </p:sp>
      <p:pic>
        <p:nvPicPr>
          <p:cNvPr id="4" name="Picture 4" descr="C:\Photos\x-ray breast 2.TIF"/>
          <p:cNvPicPr>
            <a:picLocks noChangeAspect="1" noChangeArrowheads="1"/>
          </p:cNvPicPr>
          <p:nvPr/>
        </p:nvPicPr>
        <p:blipFill>
          <a:blip r:embed="rId2" cstate="print"/>
          <a:srcRect/>
          <a:stretch>
            <a:fillRect/>
          </a:stretch>
        </p:blipFill>
        <p:spPr bwMode="auto">
          <a:xfrm>
            <a:off x="5076056" y="2564904"/>
            <a:ext cx="3600400" cy="26662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rgbClr val="FFFF00"/>
                </a:solidFill>
                <a:latin typeface="Times New Roman" pitchFamily="18" charset="0"/>
                <a:cs typeface="Times New Roman" pitchFamily="18" charset="0"/>
              </a:rPr>
              <a:t>Αρμοδιότητες Φυσικών Ιατρικής</a:t>
            </a:r>
            <a:br>
              <a:rPr lang="el-GR" b="1" dirty="0" smtClean="0">
                <a:solidFill>
                  <a:srgbClr val="FFFF00"/>
                </a:solidFill>
                <a:latin typeface="Times New Roman" pitchFamily="18" charset="0"/>
                <a:cs typeface="Times New Roman" pitchFamily="18" charset="0"/>
              </a:rPr>
            </a:br>
            <a:r>
              <a:rPr lang="el-GR" sz="3600" b="1" dirty="0" smtClean="0">
                <a:latin typeface="Times New Roman" pitchFamily="18" charset="0"/>
                <a:cs typeface="Times New Roman" pitchFamily="18" charset="0"/>
              </a:rPr>
              <a:t> </a:t>
            </a:r>
            <a:r>
              <a:rPr lang="el-GR" sz="3600" b="1" dirty="0" smtClean="0">
                <a:solidFill>
                  <a:srgbClr val="05EBE6"/>
                </a:solidFill>
                <a:latin typeface="Times New Roman" pitchFamily="18" charset="0"/>
                <a:cs typeface="Times New Roman" pitchFamily="18" charset="0"/>
              </a:rPr>
              <a:t>Ακτινοπροστασία</a:t>
            </a:r>
            <a:endParaRPr lang="el-GR" dirty="0">
              <a:solidFill>
                <a:srgbClr val="05EBE6"/>
              </a:solidFill>
            </a:endParaRPr>
          </a:p>
        </p:txBody>
      </p:sp>
      <p:sp>
        <p:nvSpPr>
          <p:cNvPr id="3" name="Content Placeholder 2"/>
          <p:cNvSpPr>
            <a:spLocks noGrp="1"/>
          </p:cNvSpPr>
          <p:nvPr>
            <p:ph idx="1"/>
          </p:nvPr>
        </p:nvSpPr>
        <p:spPr>
          <a:xfrm>
            <a:off x="457200" y="1600200"/>
            <a:ext cx="7859216" cy="4525963"/>
          </a:xfrm>
        </p:spPr>
        <p:txBody>
          <a:bodyPr>
            <a:normAutofit/>
          </a:bodyPr>
          <a:lstStyle/>
          <a:p>
            <a:pPr>
              <a:buNone/>
            </a:pPr>
            <a:r>
              <a:rPr lang="el-GR" dirty="0" smtClean="0">
                <a:latin typeface="Times New Roman" pitchFamily="18" charset="0"/>
                <a:cs typeface="Times New Roman" pitchFamily="18" charset="0"/>
              </a:rPr>
              <a:t>	Η διασφάλιση της υγείας των εργαζομένων, των ασθενών καθώς και του κοινού πληθυσμού από την χρήση των ιονίζουσων ακτινοβολιών, αναμφισβήτητα αποτελεί αναπόσπαστο μέρος ενός προγράμματος διασφάλισης ποιότητας κάθε </a:t>
            </a:r>
            <a:r>
              <a:rPr lang="el-GR" dirty="0" err="1" smtClean="0">
                <a:latin typeface="Times New Roman" pitchFamily="18" charset="0"/>
                <a:cs typeface="Times New Roman" pitchFamily="18" charset="0"/>
              </a:rPr>
              <a:t>ακτινοθεραπευτικού</a:t>
            </a:r>
            <a:r>
              <a:rPr lang="el-GR" dirty="0" smtClean="0">
                <a:latin typeface="Times New Roman" pitchFamily="18" charset="0"/>
                <a:cs typeface="Times New Roman" pitchFamily="18" charset="0"/>
              </a:rPr>
              <a:t> τμήματος </a:t>
            </a:r>
            <a:r>
              <a:rPr lang="el-GR" dirty="0" smtClean="0">
                <a:latin typeface="Times New Roman" pitchFamily="18" charset="0"/>
                <a:cs typeface="Times New Roman" pitchFamily="18" charset="0"/>
              </a:rPr>
              <a:t>μέσω της εφαρμογής των διεθνών κανόνων Ακτινοπροστασίας.</a:t>
            </a:r>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72" y="299789"/>
            <a:ext cx="8229600" cy="1728192"/>
          </a:xfrm>
        </p:spPr>
        <p:txBody>
          <a:bodyPr>
            <a:normAutofit fontScale="90000"/>
          </a:bodyPr>
          <a:lstStyle/>
          <a:p>
            <a:r>
              <a:rPr lang="el-GR" b="1" dirty="0" smtClean="0">
                <a:solidFill>
                  <a:srgbClr val="FFFF00"/>
                </a:solidFill>
                <a:latin typeface="Times New Roman" pitchFamily="18" charset="0"/>
                <a:cs typeface="Times New Roman" pitchFamily="18" charset="0"/>
              </a:rPr>
              <a:t>Αρμοδιότητες Φυσικών Ιατρικής</a:t>
            </a:r>
            <a:br>
              <a:rPr lang="el-GR" b="1" dirty="0" smtClean="0">
                <a:solidFill>
                  <a:srgbClr val="FFFF00"/>
                </a:solidFill>
                <a:latin typeface="Times New Roman" pitchFamily="18" charset="0"/>
                <a:cs typeface="Times New Roman" pitchFamily="18" charset="0"/>
              </a:rPr>
            </a:br>
            <a:r>
              <a:rPr lang="el-GR" sz="3600" b="1" dirty="0" smtClean="0">
                <a:solidFill>
                  <a:srgbClr val="66FFFF"/>
                </a:solidFill>
                <a:latin typeface="Times New Roman" pitchFamily="18" charset="0"/>
                <a:cs typeface="Times New Roman" pitchFamily="18" charset="0"/>
              </a:rPr>
              <a:t> Διασφάλιση Ποιότητας (</a:t>
            </a:r>
            <a:r>
              <a:rPr lang="el-GR" sz="3600" b="1" dirty="0" err="1" smtClean="0">
                <a:solidFill>
                  <a:srgbClr val="66FFFF"/>
                </a:solidFill>
                <a:latin typeface="Times New Roman" pitchFamily="18" charset="0"/>
                <a:cs typeface="Times New Roman" pitchFamily="18" charset="0"/>
              </a:rPr>
              <a:t>Quality</a:t>
            </a:r>
            <a:r>
              <a:rPr lang="el-GR" sz="3600" b="1" dirty="0" smtClean="0">
                <a:solidFill>
                  <a:srgbClr val="66FFFF"/>
                </a:solidFill>
                <a:latin typeface="Times New Roman" pitchFamily="18" charset="0"/>
                <a:cs typeface="Times New Roman" pitchFamily="18" charset="0"/>
              </a:rPr>
              <a:t> </a:t>
            </a:r>
            <a:r>
              <a:rPr lang="el-GR" sz="3600" b="1" dirty="0" err="1" smtClean="0">
                <a:solidFill>
                  <a:srgbClr val="66FFFF"/>
                </a:solidFill>
                <a:latin typeface="Times New Roman" pitchFamily="18" charset="0"/>
                <a:cs typeface="Times New Roman" pitchFamily="18" charset="0"/>
              </a:rPr>
              <a:t>Assurance</a:t>
            </a:r>
            <a:r>
              <a:rPr lang="el-GR" sz="3600" b="1" dirty="0" smtClean="0">
                <a:solidFill>
                  <a:srgbClr val="66FFFF"/>
                </a:solidFill>
                <a:latin typeface="Times New Roman" pitchFamily="18" charset="0"/>
                <a:cs typeface="Times New Roman" pitchFamily="18" charset="0"/>
              </a:rPr>
              <a:t>) </a:t>
            </a:r>
            <a:br>
              <a:rPr lang="el-GR" sz="3600" b="1" dirty="0" smtClean="0">
                <a:solidFill>
                  <a:srgbClr val="66FFFF"/>
                </a:solidFill>
                <a:latin typeface="Times New Roman" pitchFamily="18" charset="0"/>
                <a:cs typeface="Times New Roman" pitchFamily="18" charset="0"/>
              </a:rPr>
            </a:br>
            <a:r>
              <a:rPr lang="el-GR" b="1" dirty="0" smtClean="0">
                <a:solidFill>
                  <a:srgbClr val="66FFFF"/>
                </a:solidFill>
                <a:latin typeface="Times New Roman" pitchFamily="18" charset="0"/>
                <a:cs typeface="Times New Roman" pitchFamily="18" charset="0"/>
              </a:rPr>
              <a:t> </a:t>
            </a:r>
            <a:r>
              <a:rPr lang="el-GR" sz="3600" b="1" dirty="0" smtClean="0">
                <a:solidFill>
                  <a:srgbClr val="66FFFF"/>
                </a:solidFill>
                <a:latin typeface="Times New Roman" pitchFamily="18" charset="0"/>
                <a:cs typeface="Times New Roman" pitchFamily="18" charset="0"/>
              </a:rPr>
              <a:t>Έλεγχο</a:t>
            </a:r>
            <a:r>
              <a:rPr lang="en-US" sz="3600" b="1" dirty="0" smtClean="0">
                <a:solidFill>
                  <a:srgbClr val="66FFFF"/>
                </a:solidFill>
                <a:latin typeface="Times New Roman" pitchFamily="18" charset="0"/>
                <a:cs typeface="Times New Roman" pitchFamily="18" charset="0"/>
              </a:rPr>
              <a:t>s</a:t>
            </a:r>
            <a:r>
              <a:rPr lang="el-GR" sz="3600" b="1" dirty="0" smtClean="0">
                <a:solidFill>
                  <a:srgbClr val="66FFFF"/>
                </a:solidFill>
                <a:latin typeface="Times New Roman" pitchFamily="18" charset="0"/>
                <a:cs typeface="Times New Roman" pitchFamily="18" charset="0"/>
              </a:rPr>
              <a:t> Ποιότητας (</a:t>
            </a:r>
            <a:r>
              <a:rPr lang="en-US" sz="3600" b="1" dirty="0" smtClean="0">
                <a:solidFill>
                  <a:srgbClr val="66FFFF"/>
                </a:solidFill>
                <a:latin typeface="Times New Roman" pitchFamily="18" charset="0"/>
                <a:cs typeface="Times New Roman" pitchFamily="18" charset="0"/>
              </a:rPr>
              <a:t>Quality </a:t>
            </a:r>
            <a:r>
              <a:rPr lang="el-GR" sz="3600" b="1" dirty="0" err="1" smtClean="0">
                <a:solidFill>
                  <a:srgbClr val="66FFFF"/>
                </a:solidFill>
                <a:latin typeface="Times New Roman" pitchFamily="18" charset="0"/>
                <a:cs typeface="Times New Roman" pitchFamily="18" charset="0"/>
              </a:rPr>
              <a:t>Control</a:t>
            </a:r>
            <a:r>
              <a:rPr lang="el-GR" sz="3600" b="1" dirty="0" smtClean="0">
                <a:solidFill>
                  <a:srgbClr val="66FFFF"/>
                </a:solidFill>
                <a:latin typeface="Times New Roman" pitchFamily="18" charset="0"/>
                <a:cs typeface="Times New Roman" pitchFamily="18" charset="0"/>
              </a:rPr>
              <a:t>)</a:t>
            </a:r>
            <a:endParaRPr lang="el-GR" sz="3600" dirty="0">
              <a:solidFill>
                <a:srgbClr val="66FFFF"/>
              </a:solidFill>
            </a:endParaRPr>
          </a:p>
        </p:txBody>
      </p:sp>
      <p:sp>
        <p:nvSpPr>
          <p:cNvPr id="3" name="Content Placeholder 2"/>
          <p:cNvSpPr>
            <a:spLocks noGrp="1"/>
          </p:cNvSpPr>
          <p:nvPr>
            <p:ph idx="1"/>
          </p:nvPr>
        </p:nvSpPr>
        <p:spPr>
          <a:xfrm>
            <a:off x="323528" y="1783357"/>
            <a:ext cx="7859216" cy="4525963"/>
          </a:xfrm>
        </p:spPr>
        <p:txBody>
          <a:bodyPr>
            <a:normAutofit/>
          </a:bodyPr>
          <a:lstStyle/>
          <a:p>
            <a:pPr>
              <a:buNone/>
            </a:pPr>
            <a:r>
              <a:rPr lang="el-GR" dirty="0" smtClean="0">
                <a:latin typeface="Times New Roman" pitchFamily="18" charset="0"/>
                <a:cs typeface="Times New Roman" pitchFamily="18" charset="0"/>
              </a:rPr>
              <a:t>	</a:t>
            </a:r>
          </a:p>
          <a:p>
            <a:endParaRPr lang="el-GR" dirty="0"/>
          </a:p>
        </p:txBody>
      </p:sp>
      <p:sp>
        <p:nvSpPr>
          <p:cNvPr id="4" name="Rectangle 3"/>
          <p:cNvSpPr/>
          <p:nvPr/>
        </p:nvSpPr>
        <p:spPr>
          <a:xfrm>
            <a:off x="765920" y="2265834"/>
            <a:ext cx="7992888" cy="3046988"/>
          </a:xfrm>
          <a:prstGeom prst="rect">
            <a:avLst/>
          </a:prstGeom>
        </p:spPr>
        <p:txBody>
          <a:bodyPr wrap="square">
            <a:spAutoFit/>
          </a:bodyPr>
          <a:lstStyle/>
          <a:p>
            <a:r>
              <a:rPr lang="el-GR" sz="3200" dirty="0" smtClean="0">
                <a:latin typeface="Times New Roman" pitchFamily="18" charset="0"/>
                <a:cs typeface="Times New Roman" pitchFamily="18" charset="0"/>
              </a:rPr>
              <a:t>Η εξασφάλιση της αξιοπιστίας και της ακρίβειας των παρεχόμενων πληροφοριών από τα </a:t>
            </a:r>
            <a:r>
              <a:rPr lang="el-GR" sz="3200" dirty="0" err="1" smtClean="0">
                <a:latin typeface="Times New Roman" pitchFamily="18" charset="0"/>
                <a:cs typeface="Times New Roman" pitchFamily="18" charset="0"/>
              </a:rPr>
              <a:t>ακτινοθεραπευτικά</a:t>
            </a:r>
            <a:r>
              <a:rPr lang="el-GR" sz="3200" dirty="0" smtClean="0">
                <a:latin typeface="Times New Roman" pitchFamily="18" charset="0"/>
                <a:cs typeface="Times New Roman" pitchFamily="18" charset="0"/>
              </a:rPr>
              <a:t> τμήματα, απαιτεί την ανάπτυξη προγραμμάτων Διασφάλισης Ποιότητας και Ελέγχου Ποιότητας όλων των </a:t>
            </a:r>
            <a:r>
              <a:rPr lang="el-GR" sz="3200" dirty="0" err="1" smtClean="0">
                <a:latin typeface="Times New Roman" pitchFamily="18" charset="0"/>
                <a:cs typeface="Times New Roman" pitchFamily="18" charset="0"/>
              </a:rPr>
              <a:t>ακτινοθεραπευτικών</a:t>
            </a:r>
            <a:r>
              <a:rPr lang="el-GR" sz="3200" dirty="0" smtClean="0">
                <a:latin typeface="Times New Roman" pitchFamily="18" charset="0"/>
                <a:cs typeface="Times New Roman" pitchFamily="18" charset="0"/>
              </a:rPr>
              <a:t> συστημάτων</a:t>
            </a:r>
            <a:r>
              <a:rPr lang="en-US" sz="3200" dirty="0" smtClean="0">
                <a:latin typeface="Times New Roman" pitchFamily="18" charset="0"/>
                <a:cs typeface="Times New Roman" pitchFamily="18" charset="0"/>
              </a:rPr>
              <a:t>.</a:t>
            </a: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TotalTime>
  <Words>443</Words>
  <Application>Microsoft Office PowerPoint</Application>
  <PresentationFormat>On-screen Show (4:3)</PresentationFormat>
  <Paragraphs>123</Paragraphs>
  <Slides>24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Presentation</vt:lpstr>
      <vt:lpstr>Ο ρόλος του Φυσικού Ιατρικής στην Ακτινοθεραπευτική Ογκολογία</vt:lpstr>
      <vt:lpstr>Ιατρική Φυσική</vt:lpstr>
      <vt:lpstr>Slide 3</vt:lpstr>
      <vt:lpstr>Slide 4</vt:lpstr>
      <vt:lpstr>Slide 5</vt:lpstr>
      <vt:lpstr> Αρμοδιότητες Φυσικών  Ιατρικής </vt:lpstr>
      <vt:lpstr>Αρμοδιότητες Φυσικών Ιατρικής  Ακτινοπροστασία</vt:lpstr>
      <vt:lpstr>Αρμοδιότητες Φυσικών Ιατρικής  Ακτινοπροστασία</vt:lpstr>
      <vt:lpstr>Αρμοδιότητες Φυσικών Ιατρικής  Διασφάλιση Ποιότητας (Quality Assurance)   Έλεγχοs Ποιότητας (Quality Control)</vt:lpstr>
      <vt:lpstr>Αρμοδιότητες Φυσικών Ιατρικής  Διασφάλιση Ποιότητας (Quality Assurance)   Έλεγχοs Ποιότητας (Quality Control)</vt:lpstr>
      <vt:lpstr>Διασφάλιση Ποιότητας  (Quality Assurance)</vt:lpstr>
      <vt:lpstr>Έλεγχος Ποιότητας (Quality Control)</vt:lpstr>
      <vt:lpstr> Ποιοτική Επιθεώρηση  (Quality Audit) </vt:lpstr>
      <vt:lpstr>Ποιοτικά Κριτήρια</vt:lpstr>
      <vt:lpstr>Έλεγχος Ποιότητας  Εξυπηρέτηση</vt:lpstr>
      <vt:lpstr>Αρμοδιότητες Φυσικών Ιατρικής  Δοκιμή Μηχανημάτων (Commissioning)</vt:lpstr>
      <vt:lpstr>Αρμοδιότητες Φυσικών Ιατρικής  Δοκιμή Μηχανημάτων (Commissioning)</vt:lpstr>
      <vt:lpstr>Αρμοδιότητες Φυσικών Ιατρικής  Δοκιμή Μηχανημάτων (Commissioning)</vt:lpstr>
      <vt:lpstr>Αρμοδιότητες Φυσικών Ιατρικής  Βαθμονόμηση Μηχανημάτων (Calibration)</vt:lpstr>
      <vt:lpstr>Αρμοδιότητες Φυσικών Ιατρικής</vt:lpstr>
      <vt:lpstr>Slide 21</vt:lpstr>
      <vt:lpstr>Slide 22</vt:lpstr>
      <vt:lpstr>Αρμοδιότητες Φυσικών Ιατρικής</vt:lpstr>
      <vt:lpstr>Υποχρεώσεις Φυσικών Ιατρικής</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Ιατρική Φυσική</dc:title>
  <dc:creator>Andreopoulos</dc:creator>
  <cp:lastModifiedBy>Demetris</cp:lastModifiedBy>
  <cp:revision>65</cp:revision>
  <dcterms:created xsi:type="dcterms:W3CDTF">2013-01-29T20:05:29Z</dcterms:created>
  <dcterms:modified xsi:type="dcterms:W3CDTF">2013-02-02T07:20:37Z</dcterms:modified>
</cp:coreProperties>
</file>