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27" r:id="rId3"/>
    <p:sldId id="257" r:id="rId4"/>
    <p:sldId id="308" r:id="rId5"/>
    <p:sldId id="280" r:id="rId6"/>
    <p:sldId id="321" r:id="rId7"/>
    <p:sldId id="281" r:id="rId8"/>
    <p:sldId id="297" r:id="rId9"/>
    <p:sldId id="269" r:id="rId10"/>
    <p:sldId id="293" r:id="rId11"/>
    <p:sldId id="259" r:id="rId12"/>
    <p:sldId id="319" r:id="rId13"/>
    <p:sldId id="312" r:id="rId14"/>
    <p:sldId id="313" r:id="rId15"/>
    <p:sldId id="295" r:id="rId16"/>
    <p:sldId id="291" r:id="rId17"/>
    <p:sldId id="302" r:id="rId18"/>
    <p:sldId id="292" r:id="rId19"/>
    <p:sldId id="306" r:id="rId20"/>
    <p:sldId id="300" r:id="rId21"/>
    <p:sldId id="296" r:id="rId22"/>
    <p:sldId id="270" r:id="rId23"/>
    <p:sldId id="272" r:id="rId24"/>
    <p:sldId id="273" r:id="rId25"/>
    <p:sldId id="303" r:id="rId26"/>
    <p:sldId id="274" r:id="rId27"/>
    <p:sldId id="304" r:id="rId28"/>
    <p:sldId id="275" r:id="rId29"/>
    <p:sldId id="276" r:id="rId30"/>
    <p:sldId id="285" r:id="rId31"/>
    <p:sldId id="325" r:id="rId32"/>
    <p:sldId id="277" r:id="rId33"/>
    <p:sldId id="284" r:id="rId34"/>
    <p:sldId id="326" r:id="rId35"/>
    <p:sldId id="307" r:id="rId36"/>
    <p:sldId id="323" r:id="rId37"/>
    <p:sldId id="320" r:id="rId38"/>
    <p:sldId id="310" r:id="rId39"/>
    <p:sldId id="309" r:id="rId40"/>
    <p:sldId id="286" r:id="rId4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D1CAAA-6435-4BE1-B3D5-53CCC3BD921E}" type="datetimeFigureOut">
              <a:rPr lang="el-GR"/>
              <a:pPr>
                <a:defRPr/>
              </a:pPr>
              <a:t>29/5/2013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16BE5E-C89E-478E-AD23-C473DC128C58}" type="slidenum">
              <a:rPr lang="el-GR"/>
              <a:pPr>
                <a:defRPr/>
              </a:pPr>
              <a:t>‹#›</a:t>
            </a:fld>
            <a:endParaRPr lang="el-GR"/>
          </a:p>
        </p:txBody>
      </p:sp>
    </p:spTree>
    <p:extLst>
      <p:ext uri="{BB962C8B-B14F-4D97-AF65-F5344CB8AC3E}">
        <p14:creationId xmlns:p14="http://schemas.microsoft.com/office/powerpoint/2010/main" val="90012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0446DB-E3B9-4783-A9EE-7258E5B845D8}" type="slidenum">
              <a:rPr lang="el-GR">
                <a:cs typeface="Arial" charset="0"/>
              </a:rPr>
              <a:pPr fontAlgn="base">
                <a:spcBef>
                  <a:spcPct val="0"/>
                </a:spcBef>
                <a:spcAft>
                  <a:spcPct val="0"/>
                </a:spcAft>
                <a:defRPr/>
              </a:pPr>
              <a:t>17</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8C593C9-9B18-4D58-89AE-781809FA92C2}" type="datetimeFigureOut">
              <a:rPr lang="el-GR"/>
              <a:pPr>
                <a:defRPr/>
              </a:pPr>
              <a:t>29/5/2013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5CAF365-D592-48F7-A1AA-32B1E87645C1}"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B6602C-B6E3-460F-A03C-7EDDE5FF1A7F}" type="datetimeFigureOut">
              <a:rPr lang="el-GR"/>
              <a:pPr>
                <a:defRPr/>
              </a:pPr>
              <a:t>29/5/2013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2D6F19C-BC63-4E0A-961C-1574A5457EBD}"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90929A8-9E34-45A8-AB05-552DE07564B4}" type="datetimeFigureOut">
              <a:rPr lang="el-GR"/>
              <a:pPr>
                <a:defRPr/>
              </a:pPr>
              <a:t>29/5/2013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EEE84F6-7901-4D6D-97B5-263F7C83362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777BDC-AD6C-464C-98EA-F79B71658EB5}" type="datetimeFigureOut">
              <a:rPr lang="el-GR"/>
              <a:pPr>
                <a:defRPr/>
              </a:pPr>
              <a:t>29/5/2013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D09DE4D-0C4A-499B-8328-7BE15DEC761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AC8157-5E90-4AB9-B61B-9E52E3216DBB}" type="datetimeFigureOut">
              <a:rPr lang="el-GR"/>
              <a:pPr>
                <a:defRPr/>
              </a:pPr>
              <a:t>29/5/2013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2C8DF04-651B-408F-88B6-C091FCD5228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F950600-7C41-432A-80CC-4650433CBA2C}" type="datetimeFigureOut">
              <a:rPr lang="el-GR"/>
              <a:pPr>
                <a:defRPr/>
              </a:pPr>
              <a:t>29/5/2013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281DBCF-11C9-47DE-B509-A6814C6C04A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C2BB761-D1B2-4879-BB39-EB52C97307FF}" type="datetimeFigureOut">
              <a:rPr lang="el-GR"/>
              <a:pPr>
                <a:defRPr/>
              </a:pPr>
              <a:t>29/5/2013</a:t>
            </a:fld>
            <a:endParaRPr lang="el-GR"/>
          </a:p>
        </p:txBody>
      </p:sp>
      <p:sp>
        <p:nvSpPr>
          <p:cNvPr id="9" name="Footer Placeholder 7"/>
          <p:cNvSpPr>
            <a:spLocks noGrp="1"/>
          </p:cNvSpPr>
          <p:nvPr>
            <p:ph type="ftr" sz="quarter" idx="11"/>
          </p:nvPr>
        </p:nvSpPr>
        <p:spPr/>
        <p:txBody>
          <a:bodyPr/>
          <a:lstStyle>
            <a:lvl1pPr>
              <a:defRPr/>
            </a:lvl1pPr>
          </a:lstStyle>
          <a:p>
            <a:pPr>
              <a:defRPr/>
            </a:pPr>
            <a:endParaRPr lang="el-GR"/>
          </a:p>
        </p:txBody>
      </p:sp>
      <p:sp>
        <p:nvSpPr>
          <p:cNvPr id="10" name="Slide Number Placeholder 8"/>
          <p:cNvSpPr>
            <a:spLocks noGrp="1"/>
          </p:cNvSpPr>
          <p:nvPr>
            <p:ph type="sldNum" sz="quarter" idx="12"/>
          </p:nvPr>
        </p:nvSpPr>
        <p:spPr/>
        <p:txBody>
          <a:bodyPr/>
          <a:lstStyle>
            <a:lvl1pPr>
              <a:defRPr/>
            </a:lvl1pPr>
          </a:lstStyle>
          <a:p>
            <a:pPr>
              <a:defRPr/>
            </a:pPr>
            <a:fld id="{FB98E103-32A2-4B81-B1ED-FFD3BA8893B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5FA31D-6822-4338-97AE-E74EA15E103B}" type="datetimeFigureOut">
              <a:rPr lang="el-GR"/>
              <a:pPr>
                <a:defRPr/>
              </a:pPr>
              <a:t>29/5/2013</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FAB081F-6762-44EA-A8D5-D423E5A9A87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8D838D-3E94-4AB7-80FB-BA265959FD9E}" type="datetimeFigureOut">
              <a:rPr lang="el-GR"/>
              <a:pPr>
                <a:defRPr/>
              </a:pPr>
              <a:t>29/5/2013</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0788DEED-AFE3-40BD-B1D5-47A14F949E8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29A7224-8176-4905-95D0-7EF63AAA709F}" type="datetimeFigureOut">
              <a:rPr lang="el-GR"/>
              <a:pPr>
                <a:defRPr/>
              </a:pPr>
              <a:t>29/5/2013</a:t>
            </a:fld>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178552C0-452D-46FB-8603-8C353585A5A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9E52-7B3F-44EE-AAC8-54CD859D35B2}" type="datetimeFigureOut">
              <a:rPr lang="el-GR"/>
              <a:pPr>
                <a:defRPr/>
              </a:pPr>
              <a:t>29/5/2013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24CC51B-BBD0-4297-A607-7853F122EE3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F7EB20A8-9B37-4030-97D2-B19115BE0F02}" type="datetimeFigureOut">
              <a:rPr lang="el-GR"/>
              <a:pPr>
                <a:defRPr/>
              </a:pPr>
              <a:t>29/5/2013</a:t>
            </a:fld>
            <a:endParaRPr lang="el-G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E4B8D38C-A7D9-45B4-A1FE-735EB7A4BED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74" r:id="rId5"/>
    <p:sldLayoutId id="2147483667" r:id="rId6"/>
    <p:sldLayoutId id="2147483668" r:id="rId7"/>
    <p:sldLayoutId id="2147483675"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eeae.g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5902325" cy="1770063"/>
          </a:xfrm>
        </p:spPr>
        <p:txBody>
          <a:bodyPr wrap="square" numCol="1" anchorCtr="0" compatLnSpc="1">
            <a:prstTxWarp prst="textNoShape">
              <a:avLst/>
            </a:prstTxWarp>
            <a:normAutofit/>
          </a:bodyPr>
          <a:lstStyle/>
          <a:p>
            <a:pPr eaLnBrk="1" hangingPunct="1">
              <a:defRPr/>
            </a:pPr>
            <a:r>
              <a:rPr lang="el-GR" sz="3600" b="1" cap="none" smtClean="0">
                <a:effectLst>
                  <a:outerShdw blurRad="38100" dist="38100" dir="2700000" algn="tl">
                    <a:srgbClr val="C0C0C0"/>
                  </a:outerShdw>
                </a:effectLst>
              </a:rPr>
              <a:t>ΗΜΕΡΙΔΑ </a:t>
            </a:r>
            <a:br>
              <a:rPr lang="el-GR" sz="3600" b="1" cap="none" smtClean="0">
                <a:effectLst>
                  <a:outerShdw blurRad="38100" dist="38100" dir="2700000" algn="tl">
                    <a:srgbClr val="C0C0C0"/>
                  </a:outerShdw>
                </a:effectLst>
              </a:rPr>
            </a:br>
            <a:r>
              <a:rPr lang="el-GR" sz="3600" b="1" cap="none" smtClean="0">
                <a:effectLst>
                  <a:outerShdw blurRad="38100" dist="38100" dir="2700000" algn="tl">
                    <a:srgbClr val="C0C0C0"/>
                  </a:outerShdw>
                </a:effectLst>
              </a:rPr>
              <a:t>Ο ΤΟΜΕΑΣ ΤΗΣ ΙΑΤΡΙΚΗΣ ΦΥΣΙΚΗΣ ΣΤΗΝ ΚΥΠΡΟ</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l-GR" dirty="0" smtClean="0">
                <a:effectLst>
                  <a:outerShdw blurRad="38100" dist="38100" dir="2700000" algn="tl">
                    <a:srgbClr val="000000">
                      <a:alpha val="43137"/>
                    </a:srgbClr>
                  </a:outerShdw>
                </a:effectLst>
              </a:rPr>
              <a:t>Ο </a:t>
            </a:r>
            <a:r>
              <a:rPr lang="el-GR" dirty="0">
                <a:effectLst>
                  <a:outerShdw blurRad="38100" dist="38100" dir="2700000" algn="tl">
                    <a:srgbClr val="000000">
                      <a:alpha val="43137"/>
                    </a:srgbClr>
                  </a:outerShdw>
                </a:effectLst>
              </a:rPr>
              <a:t>Φυσικός </a:t>
            </a:r>
            <a:r>
              <a:rPr lang="el-GR" dirty="0" smtClean="0">
                <a:effectLst>
                  <a:outerShdw blurRad="38100" dist="38100" dir="2700000" algn="tl">
                    <a:srgbClr val="000000">
                      <a:alpha val="43137"/>
                    </a:srgbClr>
                  </a:outerShdw>
                </a:effectLst>
              </a:rPr>
              <a:t>Ιατρικής ως </a:t>
            </a:r>
            <a:r>
              <a:rPr lang="el-GR" dirty="0">
                <a:effectLst>
                  <a:outerShdw blurRad="38100" dist="38100" dir="2700000" algn="tl">
                    <a:srgbClr val="000000">
                      <a:alpha val="43137"/>
                    </a:srgbClr>
                  </a:outerShdw>
                </a:effectLst>
              </a:rPr>
              <a:t>Εμπειρογνώμονας Ιατροφυσικός </a:t>
            </a:r>
            <a:r>
              <a:rPr lang="el-GR" dirty="0" smtClean="0">
                <a:effectLst>
                  <a:outerShdw blurRad="38100" dist="38100" dir="2700000" algn="tl">
                    <a:srgbClr val="000000">
                      <a:alpha val="43137"/>
                    </a:srgbClr>
                  </a:outerShdw>
                </a:effectLst>
              </a:rPr>
              <a:t>στον </a:t>
            </a:r>
            <a:r>
              <a:rPr lang="el-GR" dirty="0">
                <a:effectLst>
                  <a:outerShdw blurRad="38100" dist="38100" dir="2700000" algn="tl">
                    <a:srgbClr val="000000">
                      <a:alpha val="43137"/>
                    </a:srgbClr>
                  </a:outerShdw>
                </a:effectLst>
              </a:rPr>
              <a:t>Ιδιωτικό Τομέα </a:t>
            </a:r>
            <a:endParaRPr lang="el-GR" dirty="0" smtClean="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l-GR"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el-GR" dirty="0" smtClean="0">
                <a:effectLst>
                  <a:outerShdw blurRad="38100" dist="38100" dir="2700000" algn="tl">
                    <a:srgbClr val="000000">
                      <a:alpha val="43137"/>
                    </a:srgbClr>
                  </a:outerShdw>
                </a:effectLst>
              </a:rPr>
              <a:t>Γιώργος Χριστοδουλίδης </a:t>
            </a:r>
            <a:r>
              <a:rPr lang="en-US" dirty="0" smtClean="0">
                <a:effectLst>
                  <a:outerShdw blurRad="38100" dist="38100" dir="2700000" algn="tl">
                    <a:srgbClr val="000000">
                      <a:alpha val="43137"/>
                    </a:srgbClr>
                  </a:outerShdw>
                </a:effectLst>
              </a:rPr>
              <a:t>M.Sc., </a:t>
            </a:r>
            <a:r>
              <a:rPr lang="en-US" dirty="0" err="1" smtClean="0">
                <a:effectLst>
                  <a:outerShdw blurRad="38100" dist="38100" dir="2700000" algn="tl">
                    <a:srgbClr val="000000">
                      <a:alpha val="43137"/>
                    </a:srgbClr>
                  </a:outerShdw>
                </a:effectLst>
              </a:rPr>
              <a:t>C.Phys</a:t>
            </a:r>
            <a:endParaRPr lang="el-GR" dirty="0">
              <a:effectLst>
                <a:outerShdw blurRad="38100" dist="38100" dir="2700000" algn="tl">
                  <a:srgbClr val="000000">
                    <a:alpha val="43137"/>
                  </a:srgbClr>
                </a:outerShdw>
              </a:effectLst>
            </a:endParaRPr>
          </a:p>
        </p:txBody>
      </p:sp>
      <p:pic>
        <p:nvPicPr>
          <p:cNvPr id="14339" name="Picture 2"/>
          <p:cNvPicPr>
            <a:picLocks noChangeAspect="1" noChangeArrowheads="1"/>
          </p:cNvPicPr>
          <p:nvPr/>
        </p:nvPicPr>
        <p:blipFill>
          <a:blip r:embed="rId2"/>
          <a:srcRect/>
          <a:stretch>
            <a:fillRect/>
          </a:stretch>
        </p:blipFill>
        <p:spPr bwMode="auto">
          <a:xfrm>
            <a:off x="6665913" y="549275"/>
            <a:ext cx="24479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Ακτινολογικών Συστημάτων</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Autofit/>
          </a:bodyPr>
          <a:lstStyle/>
          <a:p>
            <a:pPr marL="182880" indent="-182880" algn="just" eaLnBrk="1" fontAlgn="auto" hangingPunct="1">
              <a:spcAft>
                <a:spcPts val="0"/>
              </a:spcAft>
              <a:buFont typeface="Arial" pitchFamily="34" charset="0"/>
              <a:buChar char="•"/>
              <a:defRPr/>
            </a:pPr>
            <a:r>
              <a:rPr lang="el-GR" dirty="0" smtClean="0"/>
              <a:t>Οι έλεγχοι ποιότητας εκτός από την προκαθορισμένη συχνότητα γίνονται επίσης και στις περιπτώσεις</a:t>
            </a:r>
            <a:r>
              <a:rPr lang="en-US" dirty="0" smtClean="0"/>
              <a:t>: </a:t>
            </a:r>
          </a:p>
          <a:p>
            <a:pPr marL="457200" indent="-457200" algn="just" eaLnBrk="1" fontAlgn="auto" hangingPunct="1">
              <a:spcAft>
                <a:spcPts val="0"/>
              </a:spcAft>
              <a:buFont typeface="+mj-lt"/>
              <a:buAutoNum type="arabicPeriod"/>
              <a:defRPr/>
            </a:pPr>
            <a:r>
              <a:rPr lang="el-GR" dirty="0" smtClean="0"/>
              <a:t>αντικατάστασης του συστήματος (έλεγχος αποδοχής)</a:t>
            </a:r>
            <a:endParaRPr lang="en-US" dirty="0" smtClean="0"/>
          </a:p>
          <a:p>
            <a:pPr marL="457200" indent="-457200" algn="just" eaLnBrk="1" fontAlgn="auto" hangingPunct="1">
              <a:spcAft>
                <a:spcPts val="0"/>
              </a:spcAft>
              <a:buFont typeface="+mj-lt"/>
              <a:buAutoNum type="arabicPeriod"/>
              <a:defRPr/>
            </a:pPr>
            <a:r>
              <a:rPr lang="el-GR" dirty="0" smtClean="0"/>
              <a:t>αντικατάστασης της λυχνίας του συστήματος</a:t>
            </a:r>
            <a:endParaRPr lang="en-US" dirty="0" smtClean="0"/>
          </a:p>
          <a:p>
            <a:pPr marL="457200" indent="-457200" algn="just" eaLnBrk="1" fontAlgn="auto" hangingPunct="1">
              <a:spcAft>
                <a:spcPts val="0"/>
              </a:spcAft>
              <a:buFont typeface="+mj-lt"/>
              <a:buAutoNum type="arabicPeriod"/>
              <a:defRPr/>
            </a:pPr>
            <a:r>
              <a:rPr lang="el-GR" dirty="0" smtClean="0"/>
              <a:t>αντικατάστασης ενός σημαντικού μέρους  του συστήματος </a:t>
            </a:r>
          </a:p>
          <a:p>
            <a:pPr marL="457200" indent="-457200" algn="just" eaLnBrk="1" fontAlgn="auto" hangingPunct="1">
              <a:spcAft>
                <a:spcPts val="0"/>
              </a:spcAft>
              <a:buFont typeface="+mj-lt"/>
              <a:buAutoNum type="arabicPeriod"/>
              <a:defRPr/>
            </a:pPr>
            <a:r>
              <a:rPr lang="el-GR" dirty="0" smtClean="0"/>
              <a:t>τροποποίηση  ή αλλαγή του χώρου εγκατάστασης του συστήματος</a:t>
            </a:r>
          </a:p>
          <a:p>
            <a:pPr marL="0" indent="0" algn="just" eaLnBrk="1" fontAlgn="auto" hangingPunct="1">
              <a:spcAft>
                <a:spcPts val="0"/>
              </a:spcAft>
              <a:buFont typeface="Arial" pitchFamily="34" charset="0"/>
              <a:buNone/>
              <a:defRPr/>
            </a:pPr>
            <a:endParaRPr lang="en-US" dirty="0" smtClean="0"/>
          </a:p>
          <a:p>
            <a:pPr marL="182880" indent="-182880" algn="just" eaLnBrk="1" fontAlgn="auto" hangingPunct="1">
              <a:spcAft>
                <a:spcPts val="0"/>
              </a:spcAft>
              <a:buFont typeface="Arial" pitchFamily="34" charset="0"/>
              <a:buChar char="•"/>
              <a:defRPr/>
            </a:pPr>
            <a:r>
              <a:rPr lang="el-GR" dirty="0" smtClean="0"/>
              <a:t>Τα </a:t>
            </a:r>
            <a:r>
              <a:rPr lang="el-GR" dirty="0"/>
              <a:t>α</a:t>
            </a:r>
            <a:r>
              <a:rPr lang="en-GB" dirty="0"/>
              <a:t>π</a:t>
            </a:r>
            <a:r>
              <a:rPr lang="en-GB" dirty="0" err="1"/>
              <a:t>οτελέσμ</a:t>
            </a:r>
            <a:r>
              <a:rPr lang="en-GB" dirty="0"/>
              <a:t>ατα των </a:t>
            </a:r>
            <a:r>
              <a:rPr lang="el-GR" dirty="0"/>
              <a:t>ποιοτικών ελέγχων καταχωρούνται στα ημερολόγια </a:t>
            </a:r>
            <a:r>
              <a:rPr lang="en-US" dirty="0" smtClean="0"/>
              <a:t>(log-books) </a:t>
            </a:r>
            <a:r>
              <a:rPr lang="el-GR" dirty="0" smtClean="0"/>
              <a:t>των </a:t>
            </a:r>
            <a:r>
              <a:rPr lang="el-GR" dirty="0"/>
              <a:t>ακτινολογικών </a:t>
            </a:r>
            <a:r>
              <a:rPr lang="el-GR" dirty="0" smtClean="0"/>
              <a:t>συστημάτων</a:t>
            </a:r>
            <a:r>
              <a:rPr lang="en-US" dirty="0" smtClean="0"/>
              <a:t>.</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eaLnBrk="1" fontAlgn="auto" hangingPunct="1">
              <a:spcAft>
                <a:spcPts val="0"/>
              </a:spcAft>
              <a:defRPr/>
            </a:pPr>
            <a:r>
              <a:rPr lang="en-GB" dirty="0" err="1">
                <a:effectLst>
                  <a:outerShdw blurRad="38100" dist="38100" dir="2700000" algn="tl">
                    <a:srgbClr val="000000">
                      <a:alpha val="43137"/>
                    </a:srgbClr>
                  </a:outerShdw>
                </a:effectLst>
              </a:rPr>
              <a:t>Όργ</a:t>
            </a:r>
            <a:r>
              <a:rPr lang="en-GB" dirty="0">
                <a:effectLst>
                  <a:outerShdw blurRad="38100" dist="38100" dir="2700000" algn="tl">
                    <a:srgbClr val="000000">
                      <a:alpha val="43137"/>
                    </a:srgbClr>
                  </a:outerShdw>
                </a:effectLst>
              </a:rPr>
              <a:t>ανα μετρήσεων και ομοιώματα</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endParaRPr lang="el-GR" dirty="0">
              <a:effectLst>
                <a:outerShdw blurRad="38100" dist="38100" dir="2700000" algn="tl">
                  <a:srgbClr val="000000">
                    <a:alpha val="43137"/>
                  </a:srgbClr>
                </a:outerShdw>
              </a:effectLst>
            </a:endParaRPr>
          </a:p>
        </p:txBody>
      </p:sp>
      <p:pic>
        <p:nvPicPr>
          <p:cNvPr id="24578" name="Picture 2" descr="C:\Users\Maria\Downloads\DSC01515.jpg"/>
          <p:cNvPicPr>
            <a:picLocks noChangeAspect="1" noChangeArrowheads="1"/>
          </p:cNvPicPr>
          <p:nvPr/>
        </p:nvPicPr>
        <p:blipFill>
          <a:blip r:embed="rId2"/>
          <a:srcRect l="3387" t="5806"/>
          <a:stretch>
            <a:fillRect/>
          </a:stretch>
        </p:blipFill>
        <p:spPr bwMode="auto">
          <a:xfrm>
            <a:off x="1042988" y="1284288"/>
            <a:ext cx="7416800" cy="542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Ακτινολογικών Συστημάτων </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el-GR" u="sng" dirty="0"/>
              <a:t>Ο ποιοτικός έλεγχος του </a:t>
            </a:r>
            <a:r>
              <a:rPr lang="el-GR" u="sng" dirty="0" smtClean="0"/>
              <a:t>όλων των Ακτινολογικών Συστημάτων περιλαμβάνει</a:t>
            </a:r>
            <a:r>
              <a:rPr lang="en-US" u="sng" dirty="0"/>
              <a:t>: </a:t>
            </a:r>
          </a:p>
          <a:p>
            <a:pPr marL="285750" indent="-285750" algn="just" eaLnBrk="1" fontAlgn="auto" hangingPunct="1">
              <a:spcAft>
                <a:spcPts val="0"/>
              </a:spcAft>
              <a:buFont typeface="Arial" pitchFamily="34" charset="0"/>
              <a:buChar char="•"/>
              <a:defRPr/>
            </a:pPr>
            <a:r>
              <a:rPr lang="el-GR" dirty="0"/>
              <a:t>Έλεγχος τήρησης αρχείων και ημερολογίων</a:t>
            </a:r>
            <a:r>
              <a:rPr lang="en-US" dirty="0"/>
              <a:t>.</a:t>
            </a:r>
            <a:endParaRPr lang="el-GR" dirty="0"/>
          </a:p>
          <a:p>
            <a:pPr marL="285750" indent="-285750" algn="just" eaLnBrk="1" fontAlgn="auto" hangingPunct="1">
              <a:spcAft>
                <a:spcPts val="0"/>
              </a:spcAft>
              <a:buFont typeface="Arial" pitchFamily="34" charset="0"/>
              <a:buChar char="•"/>
              <a:defRPr/>
            </a:pPr>
            <a:r>
              <a:rPr lang="el-GR" dirty="0"/>
              <a:t>Έλεγχος Σήμανσης</a:t>
            </a:r>
            <a:r>
              <a:rPr lang="en-US" dirty="0"/>
              <a:t>.</a:t>
            </a:r>
            <a:endParaRPr lang="el-GR" dirty="0"/>
          </a:p>
          <a:p>
            <a:pPr marL="285750" indent="-285750" algn="just" eaLnBrk="1" fontAlgn="auto" hangingPunct="1">
              <a:spcAft>
                <a:spcPts val="0"/>
              </a:spcAft>
              <a:buFont typeface="Arial" pitchFamily="34" charset="0"/>
              <a:buChar char="•"/>
              <a:defRPr/>
            </a:pPr>
            <a:r>
              <a:rPr lang="el-GR" dirty="0"/>
              <a:t>Έλεγχος όλου του εξοπλισμού </a:t>
            </a:r>
            <a:endParaRPr lang="el-GR" dirty="0" smtClean="0"/>
          </a:p>
          <a:p>
            <a:pPr marL="0" indent="0" algn="just" eaLnBrk="1" fontAlgn="auto" hangingPunct="1">
              <a:spcAft>
                <a:spcPts val="0"/>
              </a:spcAft>
              <a:buFont typeface="Arial" pitchFamily="34" charset="0"/>
              <a:buNone/>
              <a:defRPr/>
            </a:pPr>
            <a:r>
              <a:rPr lang="el-GR" dirty="0"/>
              <a:t> </a:t>
            </a:r>
            <a:r>
              <a:rPr lang="el-GR" dirty="0" smtClean="0"/>
              <a:t>   ακτινοπροστασίας</a:t>
            </a:r>
            <a:r>
              <a:rPr lang="en-US" dirty="0"/>
              <a:t>.</a:t>
            </a:r>
            <a:endParaRPr lang="el-GR" dirty="0"/>
          </a:p>
          <a:p>
            <a:pPr marL="285750" indent="-285750" algn="just" eaLnBrk="1" fontAlgn="auto" hangingPunct="1">
              <a:spcAft>
                <a:spcPts val="0"/>
              </a:spcAft>
              <a:buFont typeface="Arial" pitchFamily="34" charset="0"/>
              <a:buChar char="•"/>
              <a:defRPr/>
            </a:pPr>
            <a:r>
              <a:rPr lang="el-GR" dirty="0"/>
              <a:t>Οπτικός έλεγχος συστήματος</a:t>
            </a:r>
            <a:r>
              <a:rPr lang="en-US" dirty="0"/>
              <a:t>.</a:t>
            </a:r>
            <a:endParaRPr lang="el-GR" dirty="0"/>
          </a:p>
          <a:p>
            <a:pPr marL="285750" indent="-285750" algn="just" eaLnBrk="1" fontAlgn="auto" hangingPunct="1">
              <a:spcAft>
                <a:spcPts val="0"/>
              </a:spcAft>
              <a:buFont typeface="Arial" pitchFamily="34" charset="0"/>
              <a:buChar char="•"/>
              <a:defRPr/>
            </a:pPr>
            <a:r>
              <a:rPr lang="el-GR" dirty="0"/>
              <a:t>Έλεγχος κινήσεων του συστήματος</a:t>
            </a:r>
            <a:r>
              <a:rPr lang="en-US" dirty="0"/>
              <a:t>.</a:t>
            </a:r>
            <a:endParaRPr lang="el-GR" dirty="0"/>
          </a:p>
          <a:p>
            <a:pPr marL="285750" indent="-285750" algn="just" eaLnBrk="1" fontAlgn="auto" hangingPunct="1">
              <a:spcAft>
                <a:spcPts val="0"/>
              </a:spcAft>
              <a:buFont typeface="Arial" pitchFamily="34" charset="0"/>
              <a:buChar char="•"/>
              <a:defRPr/>
            </a:pPr>
            <a:r>
              <a:rPr lang="el-GR" dirty="0"/>
              <a:t>Έλεγχος θωρακίσεων</a:t>
            </a:r>
            <a:r>
              <a:rPr lang="en-US" dirty="0"/>
              <a:t>.</a:t>
            </a:r>
            <a:endParaRPr lang="el-GR" dirty="0"/>
          </a:p>
          <a:p>
            <a:pPr marL="182880" indent="-182880" eaLnBrk="1" fontAlgn="auto" hangingPunct="1">
              <a:spcAft>
                <a:spcPts val="0"/>
              </a:spcAft>
              <a:buFont typeface="Arial" pitchFamily="34" charset="0"/>
              <a:buChar char="•"/>
              <a:defRPr/>
            </a:pPr>
            <a:r>
              <a:rPr lang="en-US" dirty="0" smtClean="0"/>
              <a:t>  </a:t>
            </a:r>
            <a:r>
              <a:rPr lang="el-GR" dirty="0" smtClean="0"/>
              <a:t>Έλεγχος </a:t>
            </a:r>
            <a:r>
              <a:rPr lang="el-GR" dirty="0"/>
              <a:t>όλων των ακτινολογικών </a:t>
            </a:r>
            <a:r>
              <a:rPr lang="el-GR" dirty="0" smtClean="0"/>
              <a:t>παραμέτρων</a:t>
            </a:r>
            <a:endParaRPr lang="el-GR" dirty="0"/>
          </a:p>
          <a:p>
            <a:pPr marL="0" indent="0" eaLnBrk="1" fontAlgn="auto" hangingPunct="1">
              <a:spcAft>
                <a:spcPts val="0"/>
              </a:spcAft>
              <a:buFont typeface="Arial" pitchFamily="34" charset="0"/>
              <a:buNone/>
              <a:defRPr/>
            </a:pPr>
            <a:r>
              <a:rPr lang="en-US" dirty="0" smtClean="0"/>
              <a:t>    </a:t>
            </a:r>
            <a:r>
              <a:rPr lang="el-GR" dirty="0" smtClean="0"/>
              <a:t>- </a:t>
            </a:r>
            <a:r>
              <a:rPr lang="el-GR" dirty="0"/>
              <a:t>Μέτρηση ακρίβειας και επαναληψιμότητας </a:t>
            </a:r>
            <a:r>
              <a:rPr lang="en-US" dirty="0" err="1"/>
              <a:t>kVp</a:t>
            </a:r>
            <a:endParaRPr lang="el-GR" dirty="0"/>
          </a:p>
          <a:p>
            <a:pPr marL="0" indent="0" eaLnBrk="1" fontAlgn="auto" hangingPunct="1">
              <a:spcAft>
                <a:spcPts val="0"/>
              </a:spcAft>
              <a:buFont typeface="Arial" pitchFamily="34" charset="0"/>
              <a:buNone/>
              <a:defRPr/>
            </a:pPr>
            <a:r>
              <a:rPr lang="en-US" dirty="0" smtClean="0"/>
              <a:t>    </a:t>
            </a:r>
            <a:r>
              <a:rPr lang="el-GR" dirty="0" smtClean="0"/>
              <a:t>- </a:t>
            </a:r>
            <a:r>
              <a:rPr lang="el-GR" dirty="0"/>
              <a:t>Μέτρηση ακρίβειας και επαναληψιμότητας χρονομέτρου</a:t>
            </a:r>
          </a:p>
          <a:p>
            <a:pPr marL="0" indent="0" eaLnBrk="1" fontAlgn="auto" hangingPunct="1">
              <a:spcAft>
                <a:spcPts val="0"/>
              </a:spcAft>
              <a:buFont typeface="Arial" pitchFamily="34" charset="0"/>
              <a:buNone/>
              <a:defRPr/>
            </a:pPr>
            <a:endParaRPr lang="el-GR" dirty="0"/>
          </a:p>
        </p:txBody>
      </p:sp>
      <p:sp>
        <p:nvSpPr>
          <p:cNvPr id="25603" name="Rectangle 3"/>
          <p:cNvSpPr>
            <a:spLocks noChangeArrowheads="1"/>
          </p:cNvSpPr>
          <p:nvPr/>
        </p:nvSpPr>
        <p:spPr bwMode="auto">
          <a:xfrm>
            <a:off x="539750" y="2708275"/>
            <a:ext cx="4679950" cy="831850"/>
          </a:xfrm>
          <a:prstGeom prst="rect">
            <a:avLst/>
          </a:prstGeom>
          <a:noFill/>
          <a:ln w="9525">
            <a:noFill/>
            <a:miter lim="800000"/>
            <a:headEnd/>
            <a:tailEnd/>
          </a:ln>
        </p:spPr>
        <p:txBody>
          <a:bodyPr>
            <a:spAutoFit/>
          </a:bodyPr>
          <a:lstStyle/>
          <a:p>
            <a:pPr marL="285750" indent="-285750" algn="just">
              <a:buFont typeface="Arial" charset="0"/>
              <a:buChar char="•"/>
            </a:pPr>
            <a:endParaRPr lang="el-GR" sz="2400"/>
          </a:p>
          <a:p>
            <a:pPr marL="285750" indent="-285750">
              <a:buFont typeface="Arial" charset="0"/>
              <a:buChar char="•"/>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Ακτινολογικών και Οδοντιατρικών συστημάτων</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182880" indent="-182880" algn="just" eaLnBrk="1" fontAlgn="auto" hangingPunct="1">
              <a:spcAft>
                <a:spcPts val="0"/>
              </a:spcAft>
              <a:buFont typeface="Arial" pitchFamily="34" charset="0"/>
              <a:buChar char="•"/>
              <a:defRPr/>
            </a:pPr>
            <a:r>
              <a:rPr lang="el-GR" dirty="0" smtClean="0"/>
              <a:t>Μέτρηση </a:t>
            </a:r>
            <a:r>
              <a:rPr lang="el-GR" dirty="0"/>
              <a:t>Πάχους </a:t>
            </a:r>
            <a:r>
              <a:rPr lang="en-US" dirty="0" smtClean="0"/>
              <a:t>H</a:t>
            </a:r>
            <a:r>
              <a:rPr lang="el-GR" dirty="0" smtClean="0"/>
              <a:t>μιεξασθένησης </a:t>
            </a:r>
            <a:r>
              <a:rPr lang="el-GR" dirty="0"/>
              <a:t>(</a:t>
            </a:r>
            <a:r>
              <a:rPr lang="en-US" dirty="0"/>
              <a:t>Half Value Layer</a:t>
            </a:r>
            <a:r>
              <a:rPr lang="el-GR" dirty="0"/>
              <a:t> - </a:t>
            </a:r>
            <a:r>
              <a:rPr lang="en-US" dirty="0"/>
              <a:t>HVL)</a:t>
            </a:r>
            <a:r>
              <a:rPr lang="el-GR" dirty="0"/>
              <a:t> για συγκεκριμένη </a:t>
            </a:r>
            <a:r>
              <a:rPr lang="el-GR" dirty="0" smtClean="0"/>
              <a:t>τάση</a:t>
            </a:r>
            <a:r>
              <a:rPr lang="en-US" dirty="0" smtClean="0"/>
              <a:t>.</a:t>
            </a:r>
            <a:endParaRPr lang="en-US" dirty="0"/>
          </a:p>
          <a:p>
            <a:pPr marL="182880" indent="-182880" algn="just" eaLnBrk="1" fontAlgn="auto" hangingPunct="1">
              <a:spcAft>
                <a:spcPts val="0"/>
              </a:spcAft>
              <a:buFont typeface="Arial" pitchFamily="34" charset="0"/>
              <a:buChar char="•"/>
              <a:defRPr/>
            </a:pPr>
            <a:r>
              <a:rPr lang="el-GR" dirty="0"/>
              <a:t>Μετρήσεις </a:t>
            </a:r>
            <a:r>
              <a:rPr lang="el-GR" dirty="0" smtClean="0"/>
              <a:t>των</a:t>
            </a:r>
            <a:r>
              <a:rPr lang="en-US" dirty="0" smtClean="0"/>
              <a:t> E</a:t>
            </a:r>
            <a:r>
              <a:rPr lang="el-GR" dirty="0" smtClean="0"/>
              <a:t>πι</a:t>
            </a:r>
            <a:r>
              <a:rPr lang="el-GR" dirty="0"/>
              <a:t>φ</a:t>
            </a:r>
            <a:r>
              <a:rPr lang="el-GR" dirty="0" smtClean="0"/>
              <a:t>ανειακών Δόσεων Εισόδου (</a:t>
            </a:r>
            <a:r>
              <a:rPr lang="en-GB" dirty="0" smtClean="0"/>
              <a:t>Entrance </a:t>
            </a:r>
            <a:r>
              <a:rPr lang="en-GB" dirty="0"/>
              <a:t>Surface </a:t>
            </a:r>
            <a:r>
              <a:rPr lang="en-GB" dirty="0" smtClean="0"/>
              <a:t>Dose</a:t>
            </a:r>
            <a:r>
              <a:rPr lang="en-US" dirty="0" smtClean="0"/>
              <a:t>s</a:t>
            </a:r>
            <a:r>
              <a:rPr lang="el-GR" dirty="0" smtClean="0"/>
              <a:t>- </a:t>
            </a:r>
            <a:r>
              <a:rPr lang="en-US" dirty="0" smtClean="0"/>
              <a:t>ESD) </a:t>
            </a:r>
            <a:r>
              <a:rPr lang="el-GR" dirty="0" smtClean="0"/>
              <a:t>στην έξοδο του κυλίνδρου</a:t>
            </a:r>
            <a:r>
              <a:rPr lang="en-US" dirty="0" smtClean="0"/>
              <a:t>.</a:t>
            </a:r>
            <a:endParaRPr lang="el-GR" dirty="0" smtClean="0"/>
          </a:p>
          <a:p>
            <a:pPr marL="182880" indent="-182880" algn="just" eaLnBrk="1" fontAlgn="auto" hangingPunct="1">
              <a:spcAft>
                <a:spcPts val="0"/>
              </a:spcAft>
              <a:buFont typeface="Arial" pitchFamily="34" charset="0"/>
              <a:buChar char="•"/>
              <a:defRPr/>
            </a:pPr>
            <a:r>
              <a:rPr lang="el-GR" dirty="0" smtClean="0"/>
              <a:t>Ποιοτικός </a:t>
            </a:r>
            <a:r>
              <a:rPr lang="el-GR" dirty="0"/>
              <a:t>έλεγχος των </a:t>
            </a:r>
            <a:r>
              <a:rPr lang="el-GR" dirty="0" smtClean="0"/>
              <a:t>ακτινογραφιών</a:t>
            </a:r>
            <a:r>
              <a:rPr lang="en-US" dirty="0" smtClean="0"/>
              <a:t>:</a:t>
            </a:r>
            <a:r>
              <a:rPr lang="el-GR" dirty="0" smtClean="0"/>
              <a:t> </a:t>
            </a:r>
          </a:p>
          <a:p>
            <a:pPr marL="0" indent="0" algn="just" eaLnBrk="1" fontAlgn="auto" hangingPunct="1">
              <a:spcAft>
                <a:spcPts val="0"/>
              </a:spcAft>
              <a:buFont typeface="Arial" pitchFamily="34" charset="0"/>
              <a:buNone/>
              <a:defRPr/>
            </a:pPr>
            <a:r>
              <a:rPr lang="el-GR" dirty="0"/>
              <a:t> </a:t>
            </a:r>
            <a:r>
              <a:rPr lang="el-GR" dirty="0" smtClean="0"/>
              <a:t>  - χωρική διακριτική ικανότητα υψηλής αντίθεσης</a:t>
            </a:r>
            <a:r>
              <a:rPr lang="en-US" dirty="0" smtClean="0"/>
              <a:t>.</a:t>
            </a:r>
            <a:endParaRPr lang="el-GR" dirty="0" smtClean="0"/>
          </a:p>
          <a:p>
            <a:pPr marL="0" indent="0" algn="just" eaLnBrk="1" fontAlgn="auto" hangingPunct="1">
              <a:spcAft>
                <a:spcPts val="0"/>
              </a:spcAft>
              <a:buFont typeface="Arial" pitchFamily="34" charset="0"/>
              <a:buNone/>
              <a:defRPr/>
            </a:pPr>
            <a:r>
              <a:rPr lang="el-GR" dirty="0"/>
              <a:t> </a:t>
            </a:r>
            <a:r>
              <a:rPr lang="el-GR" dirty="0" smtClean="0"/>
              <a:t>  - διακριτική ικανότητα χαμηλής αντίθεσης</a:t>
            </a:r>
            <a:r>
              <a:rPr lang="en-US" dirty="0" smtClean="0"/>
              <a:t>.</a:t>
            </a:r>
            <a:endParaRPr lang="el-GR" dirty="0"/>
          </a:p>
          <a:p>
            <a:pPr marL="0" indent="0" eaLnBrk="1" fontAlgn="auto" hangingPunct="1">
              <a:spcAft>
                <a:spcPts val="0"/>
              </a:spcAft>
              <a:buFont typeface="Arial" pitchFamily="34" charset="0"/>
              <a:buNone/>
              <a:defRPr/>
            </a:pPr>
            <a:endParaRPr lang="en-US" sz="2200" dirty="0" smtClean="0"/>
          </a:p>
          <a:p>
            <a:pPr marL="182880" indent="-182880" eaLnBrk="1" fontAlgn="auto" hangingPunct="1">
              <a:spcAft>
                <a:spcPts val="0"/>
              </a:spcAft>
              <a:buFont typeface="Arial" pitchFamily="34" charset="0"/>
              <a:buChar char="•"/>
              <a:defRPr/>
            </a:pPr>
            <a:endParaRPr lang="el-GR" dirty="0"/>
          </a:p>
        </p:txBody>
      </p:sp>
      <p:pic>
        <p:nvPicPr>
          <p:cNvPr id="26627" name="Picture 3"/>
          <p:cNvPicPr>
            <a:picLocks noChangeAspect="1" noChangeArrowheads="1"/>
          </p:cNvPicPr>
          <p:nvPr/>
        </p:nvPicPr>
        <p:blipFill>
          <a:blip r:embed="rId2"/>
          <a:srcRect/>
          <a:stretch>
            <a:fillRect/>
          </a:stretch>
        </p:blipFill>
        <p:spPr bwMode="auto">
          <a:xfrm>
            <a:off x="354013" y="4638675"/>
            <a:ext cx="2701925" cy="2219325"/>
          </a:xfrm>
          <a:prstGeom prst="rect">
            <a:avLst/>
          </a:prstGeom>
          <a:noFill/>
          <a:ln w="9525">
            <a:noFill/>
            <a:miter lim="800000"/>
            <a:headEnd/>
            <a:tailEnd/>
          </a:ln>
        </p:spPr>
      </p:pic>
      <p:sp>
        <p:nvSpPr>
          <p:cNvPr id="5" name="Rectangle 4"/>
          <p:cNvSpPr/>
          <p:nvPr/>
        </p:nvSpPr>
        <p:spPr>
          <a:xfrm>
            <a:off x="3059113" y="6188075"/>
            <a:ext cx="4572000" cy="369888"/>
          </a:xfrm>
          <a:prstGeom prst="rect">
            <a:avLst/>
          </a:prstGeom>
        </p:spPr>
        <p:txBody>
          <a:bodyPr>
            <a:spAutoFit/>
          </a:bodyPr>
          <a:lstStyle/>
          <a:p>
            <a:pPr fontAlgn="auto">
              <a:spcBef>
                <a:spcPts val="0"/>
              </a:spcBef>
              <a:spcAft>
                <a:spcPts val="0"/>
              </a:spcAft>
              <a:defRPr/>
            </a:pPr>
            <a:r>
              <a:rPr lang="en-US" b="1" i="1" dirty="0">
                <a:solidFill>
                  <a:schemeClr val="bg1">
                    <a:lumMod val="50000"/>
                  </a:schemeClr>
                </a:solidFill>
                <a:latin typeface="+mn-lt"/>
                <a:cs typeface="+mn-cs"/>
              </a:rPr>
              <a:t>Siemens </a:t>
            </a:r>
            <a:r>
              <a:rPr lang="en-US" b="1" i="1" dirty="0" err="1">
                <a:solidFill>
                  <a:schemeClr val="bg1">
                    <a:lumMod val="50000"/>
                  </a:schemeClr>
                </a:solidFill>
                <a:latin typeface="+mn-lt"/>
                <a:cs typeface="+mn-cs"/>
              </a:rPr>
              <a:t>Heliodent</a:t>
            </a:r>
            <a:r>
              <a:rPr lang="en-US" b="1" i="1" dirty="0">
                <a:solidFill>
                  <a:schemeClr val="bg1">
                    <a:lumMod val="50000"/>
                  </a:schemeClr>
                </a:solidFill>
                <a:latin typeface="+mn-lt"/>
                <a:cs typeface="+mn-cs"/>
              </a:rPr>
              <a:t> 70</a:t>
            </a:r>
            <a:endParaRPr lang="el-GR" b="1" i="1" dirty="0">
              <a:solidFill>
                <a:schemeClr val="bg1">
                  <a:lumMod val="50000"/>
                </a:schemeClr>
              </a:solidFill>
              <a:latin typeface="+mn-lt"/>
              <a:cs typeface="+mn-cs"/>
            </a:endParaRPr>
          </a:p>
        </p:txBody>
      </p:sp>
      <p:pic>
        <p:nvPicPr>
          <p:cNvPr id="26629" name="Picture 2" descr="C:\Users\Maria\Downloads\DSC07658.JPG"/>
          <p:cNvPicPr>
            <a:picLocks noChangeAspect="1" noChangeArrowheads="1"/>
          </p:cNvPicPr>
          <p:nvPr/>
        </p:nvPicPr>
        <p:blipFill>
          <a:blip r:embed="rId3"/>
          <a:srcRect r="32240"/>
          <a:stretch>
            <a:fillRect/>
          </a:stretch>
        </p:blipFill>
        <p:spPr bwMode="auto">
          <a:xfrm>
            <a:off x="6516688" y="4111625"/>
            <a:ext cx="2482850" cy="274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Οδοντιατρικού Ακτινογραφικού Συστήματος</a:t>
            </a:r>
            <a:endParaRPr lang="el-GR" dirty="0">
              <a:effectLst>
                <a:outerShdw blurRad="38100" dist="38100" dir="2700000" algn="tl">
                  <a:srgbClr val="000000">
                    <a:alpha val="43137"/>
                  </a:srgbClr>
                </a:outerShdw>
              </a:effectLst>
            </a:endParaRPr>
          </a:p>
        </p:txBody>
      </p:sp>
      <p:sp>
        <p:nvSpPr>
          <p:cNvPr id="9" name="Rectangle 8"/>
          <p:cNvSpPr/>
          <p:nvPr/>
        </p:nvSpPr>
        <p:spPr>
          <a:xfrm>
            <a:off x="323850" y="5659438"/>
            <a:ext cx="1565275" cy="646112"/>
          </a:xfrm>
          <a:prstGeom prst="rect">
            <a:avLst/>
          </a:prstGeom>
        </p:spPr>
        <p:txBody>
          <a:bodyPr>
            <a:spAutoFit/>
          </a:bodyPr>
          <a:lstStyle/>
          <a:p>
            <a:pPr fontAlgn="auto">
              <a:spcBef>
                <a:spcPts val="0"/>
              </a:spcBef>
              <a:spcAft>
                <a:spcPts val="0"/>
              </a:spcAft>
              <a:defRPr/>
            </a:pPr>
            <a:r>
              <a:rPr lang="en-US" b="1" i="1" dirty="0" err="1">
                <a:solidFill>
                  <a:schemeClr val="bg1">
                    <a:lumMod val="50000"/>
                  </a:schemeClr>
                </a:solidFill>
                <a:latin typeface="+mn-lt"/>
                <a:cs typeface="+mn-cs"/>
              </a:rPr>
              <a:t>Castellini</a:t>
            </a:r>
            <a:r>
              <a:rPr lang="en-US" b="1" i="1" dirty="0">
                <a:solidFill>
                  <a:schemeClr val="bg1">
                    <a:lumMod val="50000"/>
                  </a:schemeClr>
                </a:solidFill>
                <a:latin typeface="+mn-lt"/>
                <a:cs typeface="+mn-cs"/>
              </a:rPr>
              <a:t> </a:t>
            </a:r>
          </a:p>
          <a:p>
            <a:pPr fontAlgn="auto">
              <a:spcBef>
                <a:spcPts val="0"/>
              </a:spcBef>
              <a:spcAft>
                <a:spcPts val="0"/>
              </a:spcAft>
              <a:defRPr/>
            </a:pPr>
            <a:r>
              <a:rPr lang="en-US" b="1" i="1" dirty="0">
                <a:solidFill>
                  <a:schemeClr val="bg1">
                    <a:lumMod val="50000"/>
                  </a:schemeClr>
                </a:solidFill>
                <a:latin typeface="+mn-lt"/>
                <a:cs typeface="+mn-cs"/>
              </a:rPr>
              <a:t>x range 50 </a:t>
            </a:r>
            <a:endParaRPr lang="el-GR" b="1" i="1" dirty="0">
              <a:solidFill>
                <a:schemeClr val="bg1">
                  <a:lumMod val="50000"/>
                </a:schemeClr>
              </a:solidFill>
              <a:latin typeface="+mn-lt"/>
              <a:cs typeface="+mn-cs"/>
            </a:endParaRPr>
          </a:p>
        </p:txBody>
      </p:sp>
      <p:sp>
        <p:nvSpPr>
          <p:cNvPr id="4" name="Rectangle 3"/>
          <p:cNvSpPr/>
          <p:nvPr/>
        </p:nvSpPr>
        <p:spPr>
          <a:xfrm>
            <a:off x="6756400" y="5497513"/>
            <a:ext cx="1069975" cy="647700"/>
          </a:xfrm>
          <a:prstGeom prst="rect">
            <a:avLst/>
          </a:prstGeom>
        </p:spPr>
        <p:txBody>
          <a:bodyPr wrap="none">
            <a:spAutoFit/>
          </a:bodyPr>
          <a:lstStyle/>
          <a:p>
            <a:pPr fontAlgn="auto">
              <a:spcBef>
                <a:spcPts val="0"/>
              </a:spcBef>
              <a:spcAft>
                <a:spcPts val="0"/>
              </a:spcAft>
              <a:defRPr/>
            </a:pPr>
            <a:r>
              <a:rPr lang="en-US" b="1" i="1" dirty="0">
                <a:solidFill>
                  <a:schemeClr val="bg1">
                    <a:lumMod val="50000"/>
                  </a:schemeClr>
                </a:solidFill>
                <a:latin typeface="+mn-lt"/>
                <a:cs typeface="+mn-cs"/>
              </a:rPr>
              <a:t>C.I.A.S</a:t>
            </a:r>
          </a:p>
          <a:p>
            <a:pPr fontAlgn="auto">
              <a:spcBef>
                <a:spcPts val="0"/>
              </a:spcBef>
              <a:spcAft>
                <a:spcPts val="0"/>
              </a:spcAft>
              <a:defRPr/>
            </a:pPr>
            <a:r>
              <a:rPr lang="en-US" b="1" i="1" dirty="0">
                <a:solidFill>
                  <a:schemeClr val="bg1">
                    <a:lumMod val="50000"/>
                  </a:schemeClr>
                </a:solidFill>
                <a:latin typeface="+mn-lt"/>
                <a:cs typeface="+mn-cs"/>
              </a:rPr>
              <a:t>Minim X</a:t>
            </a:r>
            <a:endParaRPr lang="el-GR" i="1" dirty="0">
              <a:solidFill>
                <a:schemeClr val="bg1">
                  <a:lumMod val="50000"/>
                </a:schemeClr>
              </a:solidFill>
              <a:latin typeface="+mn-lt"/>
              <a:cs typeface="+mn-cs"/>
            </a:endParaRPr>
          </a:p>
        </p:txBody>
      </p:sp>
      <p:pic>
        <p:nvPicPr>
          <p:cNvPr id="27652" name="Picture 2"/>
          <p:cNvPicPr>
            <a:picLocks noChangeAspect="1" noChangeArrowheads="1"/>
          </p:cNvPicPr>
          <p:nvPr/>
        </p:nvPicPr>
        <p:blipFill>
          <a:blip r:embed="rId2"/>
          <a:srcRect/>
          <a:stretch>
            <a:fillRect/>
          </a:stretch>
        </p:blipFill>
        <p:spPr bwMode="auto">
          <a:xfrm>
            <a:off x="2405063" y="2286000"/>
            <a:ext cx="3767137" cy="2827338"/>
          </a:xfrm>
          <a:prstGeom prst="rect">
            <a:avLst/>
          </a:prstGeom>
          <a:noFill/>
          <a:ln w="9525">
            <a:noFill/>
            <a:miter lim="800000"/>
            <a:headEnd/>
            <a:tailEnd/>
          </a:ln>
        </p:spPr>
      </p:pic>
      <p:pic>
        <p:nvPicPr>
          <p:cNvPr id="27653" name="Picture 1"/>
          <p:cNvPicPr>
            <a:picLocks noChangeAspect="1" noChangeArrowheads="1"/>
          </p:cNvPicPr>
          <p:nvPr/>
        </p:nvPicPr>
        <p:blipFill>
          <a:blip r:embed="rId3"/>
          <a:srcRect l="12051" t="23875" r="25214" b="17177"/>
          <a:stretch>
            <a:fillRect/>
          </a:stretch>
        </p:blipFill>
        <p:spPr bwMode="auto">
          <a:xfrm>
            <a:off x="107950" y="1889125"/>
            <a:ext cx="2390775" cy="3587750"/>
          </a:xfrm>
          <a:prstGeom prst="rect">
            <a:avLst/>
          </a:prstGeom>
          <a:noFill/>
          <a:ln w="9525">
            <a:noFill/>
            <a:miter lim="800000"/>
            <a:headEnd/>
            <a:tailEnd/>
          </a:ln>
        </p:spPr>
      </p:pic>
      <p:pic>
        <p:nvPicPr>
          <p:cNvPr id="27654" name="Picture 1"/>
          <p:cNvPicPr>
            <a:picLocks noChangeAspect="1" noChangeArrowheads="1"/>
          </p:cNvPicPr>
          <p:nvPr/>
        </p:nvPicPr>
        <p:blipFill>
          <a:blip r:embed="rId4"/>
          <a:srcRect l="13875" r="12843" b="11563"/>
          <a:stretch>
            <a:fillRect/>
          </a:stretch>
        </p:blipFill>
        <p:spPr bwMode="auto">
          <a:xfrm>
            <a:off x="6011863" y="2243138"/>
            <a:ext cx="2990850" cy="2705100"/>
          </a:xfrm>
          <a:prstGeom prst="rect">
            <a:avLst/>
          </a:prstGeom>
          <a:noFill/>
          <a:ln w="9525">
            <a:noFill/>
            <a:miter lim="800000"/>
            <a:headEnd/>
            <a:tailEnd/>
          </a:ln>
        </p:spPr>
      </p:pic>
      <p:sp>
        <p:nvSpPr>
          <p:cNvPr id="2" name="Rectangle 1"/>
          <p:cNvSpPr/>
          <p:nvPr/>
        </p:nvSpPr>
        <p:spPr>
          <a:xfrm>
            <a:off x="3419475" y="5389563"/>
            <a:ext cx="2403475" cy="922337"/>
          </a:xfrm>
          <a:prstGeom prst="rect">
            <a:avLst/>
          </a:prstGeom>
        </p:spPr>
        <p:txBody>
          <a:bodyPr wrap="none">
            <a:spAutoFit/>
          </a:bodyPr>
          <a:lstStyle/>
          <a:p>
            <a:pPr>
              <a:defRPr/>
            </a:pPr>
            <a:r>
              <a:rPr lang="en-US" b="1" i="1" dirty="0" err="1">
                <a:solidFill>
                  <a:schemeClr val="bg1">
                    <a:lumMod val="50000"/>
                  </a:schemeClr>
                </a:solidFill>
              </a:rPr>
              <a:t>MyRay</a:t>
            </a:r>
            <a:endParaRPr lang="en-US" b="1" i="1" dirty="0">
              <a:solidFill>
                <a:schemeClr val="bg1">
                  <a:lumMod val="50000"/>
                </a:schemeClr>
              </a:solidFill>
            </a:endParaRPr>
          </a:p>
          <a:p>
            <a:pPr>
              <a:defRPr/>
            </a:pPr>
            <a:r>
              <a:rPr lang="en-US" b="1" i="1" dirty="0">
                <a:solidFill>
                  <a:schemeClr val="bg1">
                    <a:lumMod val="50000"/>
                  </a:schemeClr>
                </a:solidFill>
              </a:rPr>
              <a:t>RXDC </a:t>
            </a:r>
            <a:r>
              <a:rPr lang="en-US" b="1" i="1" dirty="0" err="1">
                <a:solidFill>
                  <a:schemeClr val="bg1">
                    <a:lumMod val="50000"/>
                  </a:schemeClr>
                </a:solidFill>
              </a:rPr>
              <a:t>HyperSphere</a:t>
            </a:r>
            <a:r>
              <a:rPr lang="en-US" b="1" i="1" dirty="0">
                <a:solidFill>
                  <a:schemeClr val="bg1">
                    <a:lumMod val="50000"/>
                  </a:schemeClr>
                </a:solidFill>
              </a:rPr>
              <a:t> </a:t>
            </a:r>
          </a:p>
          <a:p>
            <a:pPr>
              <a:defRPr/>
            </a:pPr>
            <a:r>
              <a:rPr lang="en-US" b="1" i="1" dirty="0">
                <a:solidFill>
                  <a:schemeClr val="bg1">
                    <a:lumMod val="50000"/>
                  </a:schemeClr>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Ακτινογραφικού Σ</a:t>
            </a:r>
            <a:r>
              <a:rPr lang="el-GR" b="1" dirty="0" smtClean="0">
                <a:effectLst>
                  <a:outerShdw blurRad="38100" dist="38100" dir="2700000" algn="tl">
                    <a:srgbClr val="000000">
                      <a:alpha val="43137"/>
                    </a:srgbClr>
                  </a:outerShdw>
                </a:effectLst>
              </a:rPr>
              <a:t>υστήματος</a:t>
            </a:r>
            <a:endParaRPr lang="el-GR" dirty="0">
              <a:effectLst>
                <a:outerShdw blurRad="38100" dist="38100" dir="2700000" algn="tl">
                  <a:srgbClr val="000000">
                    <a:alpha val="43137"/>
                  </a:srgbClr>
                </a:outerShdw>
              </a:effectLst>
            </a:endParaRPr>
          </a:p>
        </p:txBody>
      </p:sp>
      <p:pic>
        <p:nvPicPr>
          <p:cNvPr id="28674" name="Picture 2" descr="http://www.xrin.com/images/equipment/mobileart.jpg"/>
          <p:cNvPicPr>
            <a:picLocks noChangeAspect="1" noChangeArrowheads="1"/>
          </p:cNvPicPr>
          <p:nvPr/>
        </p:nvPicPr>
        <p:blipFill>
          <a:blip r:embed="rId2"/>
          <a:srcRect/>
          <a:stretch>
            <a:fillRect/>
          </a:stretch>
        </p:blipFill>
        <p:spPr bwMode="auto">
          <a:xfrm>
            <a:off x="323850" y="1895475"/>
            <a:ext cx="2695575" cy="3065463"/>
          </a:xfrm>
          <a:prstGeom prst="rect">
            <a:avLst/>
          </a:prstGeom>
          <a:noFill/>
          <a:ln w="9525">
            <a:noFill/>
            <a:miter lim="800000"/>
            <a:headEnd/>
            <a:tailEnd/>
          </a:ln>
        </p:spPr>
      </p:pic>
      <p:sp>
        <p:nvSpPr>
          <p:cNvPr id="5" name="Rectangle 4"/>
          <p:cNvSpPr/>
          <p:nvPr/>
        </p:nvSpPr>
        <p:spPr>
          <a:xfrm>
            <a:off x="323850" y="5178425"/>
            <a:ext cx="3527425" cy="922338"/>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Κινητό Ακτινογραφικό Σύστημα</a:t>
            </a:r>
          </a:p>
          <a:p>
            <a:pPr fontAlgn="auto">
              <a:spcBef>
                <a:spcPts val="0"/>
              </a:spcBef>
              <a:spcAft>
                <a:spcPts val="0"/>
              </a:spcAft>
              <a:defRPr/>
            </a:pPr>
            <a:r>
              <a:rPr lang="en-US" b="1" i="1" dirty="0">
                <a:solidFill>
                  <a:schemeClr val="bg1">
                    <a:lumMod val="50000"/>
                  </a:schemeClr>
                </a:solidFill>
                <a:latin typeface="+mn-lt"/>
                <a:cs typeface="+mn-cs"/>
              </a:rPr>
              <a:t>Shimadzu </a:t>
            </a:r>
            <a:r>
              <a:rPr lang="en-US" b="1" i="1" dirty="0" err="1">
                <a:solidFill>
                  <a:schemeClr val="bg1">
                    <a:lumMod val="50000"/>
                  </a:schemeClr>
                </a:solidFill>
                <a:latin typeface="+mn-lt"/>
                <a:cs typeface="+mn-cs"/>
              </a:rPr>
              <a:t>MobileArt</a:t>
            </a:r>
            <a:r>
              <a:rPr lang="en-US" b="1" i="1" dirty="0">
                <a:solidFill>
                  <a:schemeClr val="bg1">
                    <a:lumMod val="50000"/>
                  </a:schemeClr>
                </a:solidFill>
                <a:latin typeface="+mn-lt"/>
                <a:cs typeface="+mn-cs"/>
              </a:rPr>
              <a:t> Evolution</a:t>
            </a:r>
            <a:endParaRPr lang="el-GR" b="1" i="1" dirty="0">
              <a:solidFill>
                <a:schemeClr val="bg1">
                  <a:lumMod val="50000"/>
                </a:schemeClr>
              </a:solidFill>
              <a:latin typeface="+mn-lt"/>
              <a:cs typeface="+mn-cs"/>
            </a:endParaRPr>
          </a:p>
        </p:txBody>
      </p:sp>
      <p:pic>
        <p:nvPicPr>
          <p:cNvPr id="28676" name="Picture 4" descr="http://www.atlantisworldwide.com/wp-content/uploads/2011/11/BuckyDiagnost.png"/>
          <p:cNvPicPr>
            <a:picLocks noChangeAspect="1" noChangeArrowheads="1"/>
          </p:cNvPicPr>
          <p:nvPr/>
        </p:nvPicPr>
        <p:blipFill>
          <a:blip r:embed="rId3"/>
          <a:srcRect/>
          <a:stretch>
            <a:fillRect/>
          </a:stretch>
        </p:blipFill>
        <p:spPr bwMode="auto">
          <a:xfrm>
            <a:off x="3851275" y="1558925"/>
            <a:ext cx="5133975" cy="3632200"/>
          </a:xfrm>
          <a:prstGeom prst="rect">
            <a:avLst/>
          </a:prstGeom>
          <a:noFill/>
          <a:ln w="9525">
            <a:noFill/>
            <a:miter lim="800000"/>
            <a:headEnd/>
            <a:tailEnd/>
          </a:ln>
        </p:spPr>
      </p:pic>
      <p:sp>
        <p:nvSpPr>
          <p:cNvPr id="8" name="Rectangle 7"/>
          <p:cNvSpPr/>
          <p:nvPr/>
        </p:nvSpPr>
        <p:spPr>
          <a:xfrm>
            <a:off x="4654550" y="5365750"/>
            <a:ext cx="3527425" cy="647700"/>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Ακτινογραφικό Σύστημα</a:t>
            </a:r>
          </a:p>
          <a:p>
            <a:pPr fontAlgn="auto">
              <a:spcBef>
                <a:spcPts val="0"/>
              </a:spcBef>
              <a:spcAft>
                <a:spcPts val="0"/>
              </a:spcAft>
              <a:defRPr/>
            </a:pPr>
            <a:r>
              <a:rPr lang="en-US" b="1" i="1" dirty="0">
                <a:solidFill>
                  <a:schemeClr val="bg1">
                    <a:lumMod val="50000"/>
                  </a:schemeClr>
                </a:solidFill>
                <a:latin typeface="+mn-lt"/>
                <a:cs typeface="+mn-cs"/>
              </a:rPr>
              <a:t>Philips </a:t>
            </a:r>
            <a:r>
              <a:rPr lang="en-US" b="1" i="1" dirty="0" err="1">
                <a:solidFill>
                  <a:schemeClr val="bg1">
                    <a:lumMod val="50000"/>
                  </a:schemeClr>
                </a:solidFill>
                <a:latin typeface="+mn-lt"/>
                <a:cs typeface="+mn-cs"/>
              </a:rPr>
              <a:t>BuckyDiagnost</a:t>
            </a:r>
            <a:endParaRPr lang="el-GR" b="1"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Ακτινογραφικού </a:t>
            </a:r>
            <a:r>
              <a:rPr lang="el-GR" b="1" dirty="0">
                <a:effectLst>
                  <a:outerShdw blurRad="38100" dist="38100" dir="2700000" algn="tl">
                    <a:srgbClr val="000000">
                      <a:alpha val="43137"/>
                    </a:srgbClr>
                  </a:outerShdw>
                </a:effectLst>
              </a:rPr>
              <a:t>Σ</a:t>
            </a:r>
            <a:r>
              <a:rPr lang="el-GR" b="1" dirty="0" smtClean="0">
                <a:effectLst>
                  <a:outerShdw blurRad="38100" dist="38100" dir="2700000" algn="tl">
                    <a:srgbClr val="000000">
                      <a:alpha val="43137"/>
                    </a:srgbClr>
                  </a:outerShdw>
                </a:effectLst>
              </a:rPr>
              <a:t>υστήματος</a:t>
            </a:r>
            <a:endParaRPr lang="el-GR" b="1" dirty="0">
              <a:effectLst>
                <a:outerShdw blurRad="38100" dist="38100" dir="2700000" algn="tl">
                  <a:srgbClr val="000000">
                    <a:alpha val="43137"/>
                  </a:srgbClr>
                </a:outerShdw>
              </a:effectLst>
            </a:endParaRPr>
          </a:p>
        </p:txBody>
      </p:sp>
      <p:sp>
        <p:nvSpPr>
          <p:cNvPr id="29698" name="Content Placeholder 2"/>
          <p:cNvSpPr>
            <a:spLocks noGrp="1"/>
          </p:cNvSpPr>
          <p:nvPr>
            <p:ph idx="1"/>
          </p:nvPr>
        </p:nvSpPr>
        <p:spPr>
          <a:xfrm>
            <a:off x="468313" y="1700213"/>
            <a:ext cx="8229600" cy="4876800"/>
          </a:xfrm>
        </p:spPr>
        <p:txBody>
          <a:bodyPr/>
          <a:lstStyle/>
          <a:p>
            <a:pPr marL="0" indent="0" eaLnBrk="1" hangingPunct="1">
              <a:buFont typeface="Arial" charset="0"/>
              <a:buNone/>
            </a:pPr>
            <a:r>
              <a:rPr lang="el-GR" u="sng" smtClean="0"/>
              <a:t>Ο ποιοτικός έλεγχος του Ακτινογραφικού συστήματος περιλαμβάνει</a:t>
            </a:r>
            <a:r>
              <a:rPr lang="en-US" u="sng" smtClean="0"/>
              <a:t>: </a:t>
            </a:r>
          </a:p>
          <a:p>
            <a:pPr marL="0" indent="0" eaLnBrk="1" hangingPunct="1">
              <a:buFont typeface="Arial" charset="0"/>
              <a:buNone/>
            </a:pPr>
            <a:endParaRPr lang="el-GR" smtClean="0"/>
          </a:p>
        </p:txBody>
      </p:sp>
      <p:sp>
        <p:nvSpPr>
          <p:cNvPr id="29699" name="Rectangle 3"/>
          <p:cNvSpPr>
            <a:spLocks noChangeArrowheads="1"/>
          </p:cNvSpPr>
          <p:nvPr/>
        </p:nvSpPr>
        <p:spPr bwMode="auto">
          <a:xfrm>
            <a:off x="539750" y="2708275"/>
            <a:ext cx="4679950" cy="3786188"/>
          </a:xfrm>
          <a:prstGeom prst="rect">
            <a:avLst/>
          </a:prstGeom>
          <a:noFill/>
          <a:ln w="9525">
            <a:noFill/>
            <a:miter lim="800000"/>
            <a:headEnd/>
            <a:tailEnd/>
          </a:ln>
        </p:spPr>
        <p:txBody>
          <a:bodyPr>
            <a:spAutoFit/>
          </a:bodyPr>
          <a:lstStyle/>
          <a:p>
            <a:pPr marL="285750" indent="-285750" algn="just">
              <a:buFont typeface="Arial" charset="0"/>
              <a:buChar char="•"/>
            </a:pPr>
            <a:r>
              <a:rPr lang="el-GR" sz="2400"/>
              <a:t>Έλεγχος τήρησης αρχείων και ημερολογίων.</a:t>
            </a:r>
          </a:p>
          <a:p>
            <a:pPr marL="285750" indent="-285750" algn="just">
              <a:buFont typeface="Arial" charset="0"/>
              <a:buChar char="•"/>
            </a:pPr>
            <a:r>
              <a:rPr lang="el-GR" sz="2400"/>
              <a:t>Έλεγχος Σήμανσης.</a:t>
            </a:r>
          </a:p>
          <a:p>
            <a:pPr marL="285750" indent="-285750" algn="just">
              <a:buFont typeface="Arial" charset="0"/>
              <a:buChar char="•"/>
            </a:pPr>
            <a:r>
              <a:rPr lang="el-GR" sz="2400"/>
              <a:t>Έλεγχος όλου του εξοπλισμού ακτινοπροστασίας.</a:t>
            </a:r>
          </a:p>
          <a:p>
            <a:pPr marL="285750" indent="-285750" algn="just">
              <a:buFont typeface="Arial" charset="0"/>
              <a:buChar char="•"/>
            </a:pPr>
            <a:r>
              <a:rPr lang="el-GR" sz="2400"/>
              <a:t>Οπτικός έλεγχος συστήματος.</a:t>
            </a:r>
          </a:p>
          <a:p>
            <a:pPr marL="285750" indent="-285750" algn="just">
              <a:buFont typeface="Arial" charset="0"/>
              <a:buChar char="•"/>
            </a:pPr>
            <a:r>
              <a:rPr lang="el-GR" sz="2400"/>
              <a:t>Έλεγχος κινήσεων του συστήματος.</a:t>
            </a:r>
          </a:p>
          <a:p>
            <a:pPr marL="285750" indent="-285750" algn="just">
              <a:buFont typeface="Arial" charset="0"/>
              <a:buChar char="•"/>
            </a:pPr>
            <a:r>
              <a:rPr lang="el-GR" sz="2400"/>
              <a:t>Έλεγχος θωρακίσεων.</a:t>
            </a:r>
          </a:p>
          <a:p>
            <a:pPr marL="285750" indent="-285750">
              <a:buFont typeface="Arial" charset="0"/>
              <a:buChar char="•"/>
            </a:pPr>
            <a:endParaRPr lang="en-US" sz="2400"/>
          </a:p>
        </p:txBody>
      </p:sp>
      <p:pic>
        <p:nvPicPr>
          <p:cNvPr id="29700" name="Picture 6"/>
          <p:cNvPicPr>
            <a:picLocks noChangeAspect="1" noChangeArrowheads="1"/>
          </p:cNvPicPr>
          <p:nvPr/>
        </p:nvPicPr>
        <p:blipFill>
          <a:blip r:embed="rId2"/>
          <a:srcRect/>
          <a:stretch>
            <a:fillRect/>
          </a:stretch>
        </p:blipFill>
        <p:spPr bwMode="auto">
          <a:xfrm>
            <a:off x="5441950" y="2420938"/>
            <a:ext cx="1520825" cy="2136775"/>
          </a:xfrm>
          <a:prstGeom prst="rect">
            <a:avLst/>
          </a:prstGeom>
          <a:noFill/>
          <a:ln w="9525">
            <a:solidFill>
              <a:schemeClr val="tx1"/>
            </a:solidFill>
            <a:miter lim="800000"/>
            <a:headEnd/>
            <a:tailEnd/>
          </a:ln>
        </p:spPr>
      </p:pic>
      <p:pic>
        <p:nvPicPr>
          <p:cNvPr id="29701" name="Picture 7"/>
          <p:cNvPicPr>
            <a:picLocks noChangeAspect="1" noChangeArrowheads="1"/>
          </p:cNvPicPr>
          <p:nvPr/>
        </p:nvPicPr>
        <p:blipFill>
          <a:blip r:embed="rId3"/>
          <a:srcRect/>
          <a:stretch>
            <a:fillRect/>
          </a:stretch>
        </p:blipFill>
        <p:spPr bwMode="auto">
          <a:xfrm>
            <a:off x="7105650" y="2420938"/>
            <a:ext cx="1503363" cy="2136775"/>
          </a:xfrm>
          <a:prstGeom prst="rect">
            <a:avLst/>
          </a:prstGeom>
          <a:noFill/>
          <a:ln w="9525">
            <a:solidFill>
              <a:schemeClr val="tx1"/>
            </a:solidFill>
            <a:miter lim="800000"/>
            <a:headEnd/>
            <a:tailEnd/>
          </a:ln>
        </p:spPr>
      </p:pic>
      <p:pic>
        <p:nvPicPr>
          <p:cNvPr id="29702" name="Picture 8"/>
          <p:cNvPicPr>
            <a:picLocks noChangeAspect="1" noChangeArrowheads="1"/>
          </p:cNvPicPr>
          <p:nvPr/>
        </p:nvPicPr>
        <p:blipFill>
          <a:blip r:embed="rId4"/>
          <a:srcRect/>
          <a:stretch>
            <a:fillRect/>
          </a:stretch>
        </p:blipFill>
        <p:spPr bwMode="auto">
          <a:xfrm>
            <a:off x="5754688" y="4868863"/>
            <a:ext cx="2416175" cy="18113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Ακτινογραφικού Συστήματος</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8313" y="1700213"/>
            <a:ext cx="8229600" cy="4876800"/>
          </a:xfrm>
        </p:spPr>
        <p:txBody>
          <a:bodyPr rtlCol="0">
            <a:noAutofit/>
          </a:bodyPr>
          <a:lstStyle/>
          <a:p>
            <a:pPr marL="285750" indent="-285750" algn="just" eaLnBrk="1" fontAlgn="auto" hangingPunct="1">
              <a:spcAft>
                <a:spcPts val="0"/>
              </a:spcAft>
              <a:buFont typeface="Arial" pitchFamily="34" charset="0"/>
              <a:buChar char="•"/>
              <a:defRPr/>
            </a:pPr>
            <a:r>
              <a:rPr lang="el-GR" dirty="0" smtClean="0"/>
              <a:t>Ευθυγράμμιση </a:t>
            </a:r>
            <a:r>
              <a:rPr lang="el-GR" dirty="0"/>
              <a:t>και </a:t>
            </a:r>
            <a:r>
              <a:rPr lang="el-GR" dirty="0" smtClean="0"/>
              <a:t>σύμπτωση φωτεινού πεδίου και πεδίου ακτινοβολίας </a:t>
            </a:r>
            <a:r>
              <a:rPr lang="en-US" dirty="0" smtClean="0"/>
              <a:t>(Field of Light </a:t>
            </a:r>
            <a:r>
              <a:rPr lang="en-GB" dirty="0" smtClean="0"/>
              <a:t>to </a:t>
            </a:r>
            <a:r>
              <a:rPr lang="en-GB" dirty="0"/>
              <a:t>Radiation Congruence</a:t>
            </a:r>
            <a:r>
              <a:rPr lang="en-GB" dirty="0" smtClean="0"/>
              <a:t>)</a:t>
            </a:r>
            <a:r>
              <a:rPr lang="el-GR" dirty="0" smtClean="0"/>
              <a:t>.</a:t>
            </a:r>
          </a:p>
          <a:p>
            <a:pPr marL="182880" indent="-182880" eaLnBrk="1" fontAlgn="auto" hangingPunct="1">
              <a:spcAft>
                <a:spcPts val="0"/>
              </a:spcAft>
              <a:buFont typeface="Arial" pitchFamily="34" charset="0"/>
              <a:buChar char="•"/>
              <a:defRPr/>
            </a:pPr>
            <a:r>
              <a:rPr lang="el-GR" dirty="0" smtClean="0"/>
              <a:t>Έλεγχος όλων των ακτινολογικών παραμέτρων</a:t>
            </a:r>
          </a:p>
          <a:p>
            <a:pPr marL="0" indent="0" eaLnBrk="1" fontAlgn="auto" hangingPunct="1">
              <a:spcAft>
                <a:spcPts val="0"/>
              </a:spcAft>
              <a:buFont typeface="Arial" pitchFamily="34" charset="0"/>
              <a:buNone/>
              <a:defRPr/>
            </a:pPr>
            <a:r>
              <a:rPr lang="el-GR" dirty="0" smtClean="0"/>
              <a:t>  - Μέτρηση ακρίβειας και επαναληψιμότητας </a:t>
            </a:r>
            <a:r>
              <a:rPr lang="en-US" dirty="0" err="1" smtClean="0"/>
              <a:t>kVp</a:t>
            </a:r>
            <a:endParaRPr lang="el-GR" dirty="0" smtClean="0"/>
          </a:p>
          <a:p>
            <a:pPr marL="0" indent="0" eaLnBrk="1" fontAlgn="auto" hangingPunct="1">
              <a:spcAft>
                <a:spcPts val="0"/>
              </a:spcAft>
              <a:buFont typeface="Arial" pitchFamily="34" charset="0"/>
              <a:buNone/>
              <a:defRPr/>
            </a:pPr>
            <a:r>
              <a:rPr lang="el-GR" dirty="0" smtClean="0"/>
              <a:t>  - Μέτρηση ακρίβειας και επαναληψιμότητας χρονομέτρου</a:t>
            </a:r>
          </a:p>
          <a:p>
            <a:pPr marL="285750" indent="-285750" algn="just" eaLnBrk="1" fontAlgn="auto" hangingPunct="1">
              <a:spcAft>
                <a:spcPts val="0"/>
              </a:spcAft>
              <a:buFont typeface="Arial" pitchFamily="34" charset="0"/>
              <a:buChar char="•"/>
              <a:defRPr/>
            </a:pPr>
            <a:endParaRPr lang="en-GB" dirty="0"/>
          </a:p>
          <a:p>
            <a:pPr marL="0" indent="0" eaLnBrk="1" fontAlgn="auto" hangingPunct="1">
              <a:spcAft>
                <a:spcPts val="0"/>
              </a:spcAft>
              <a:buFont typeface="Arial" pitchFamily="34" charset="0"/>
              <a:buNone/>
              <a:defRPr/>
            </a:pPr>
            <a:endParaRPr lang="el-GR" dirty="0" smtClean="0"/>
          </a:p>
        </p:txBody>
      </p:sp>
      <p:pic>
        <p:nvPicPr>
          <p:cNvPr id="30723" name="Picture 9" descr="C:\Users\Maria\Desktop\Pendings\Ίασης\Radiography Siemens Multix\photos\DSC01279.JPG"/>
          <p:cNvPicPr>
            <a:picLocks noChangeAspect="1" noChangeArrowheads="1"/>
          </p:cNvPicPr>
          <p:nvPr/>
        </p:nvPicPr>
        <p:blipFill>
          <a:blip r:embed="rId3"/>
          <a:srcRect/>
          <a:stretch>
            <a:fillRect/>
          </a:stretch>
        </p:blipFill>
        <p:spPr bwMode="auto">
          <a:xfrm>
            <a:off x="684213" y="4365625"/>
            <a:ext cx="3600450" cy="2282825"/>
          </a:xfrm>
          <a:prstGeom prst="rect">
            <a:avLst/>
          </a:prstGeom>
          <a:noFill/>
          <a:ln w="9525">
            <a:noFill/>
            <a:miter lim="800000"/>
            <a:headEnd/>
            <a:tailEnd/>
          </a:ln>
        </p:spPr>
      </p:pic>
      <p:pic>
        <p:nvPicPr>
          <p:cNvPr id="30724" name="Picture 14" descr="C:\Users\Maria\Desktop\Pendings\Ίασης\Radiography Siemens Multix\photos\DSC01278.JPG"/>
          <p:cNvPicPr>
            <a:picLocks noChangeAspect="1" noChangeArrowheads="1"/>
          </p:cNvPicPr>
          <p:nvPr/>
        </p:nvPicPr>
        <p:blipFill>
          <a:blip r:embed="rId4"/>
          <a:srcRect/>
          <a:stretch>
            <a:fillRect/>
          </a:stretch>
        </p:blipFill>
        <p:spPr bwMode="auto">
          <a:xfrm>
            <a:off x="5219700" y="4365625"/>
            <a:ext cx="2881313"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Ακτινογραφικού Συστήματος</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182880" indent="-182880" algn="just" eaLnBrk="1" fontAlgn="auto" hangingPunct="1">
              <a:spcAft>
                <a:spcPts val="0"/>
              </a:spcAft>
              <a:buFont typeface="Arial" pitchFamily="34" charset="0"/>
              <a:buChar char="•"/>
              <a:defRPr/>
            </a:pPr>
            <a:r>
              <a:rPr lang="el-GR" dirty="0" smtClean="0"/>
              <a:t>Μέτρηση Πάχους</a:t>
            </a:r>
            <a:r>
              <a:rPr lang="en-US" dirty="0" smtClean="0"/>
              <a:t> H</a:t>
            </a:r>
            <a:r>
              <a:rPr lang="el-GR" dirty="0" smtClean="0"/>
              <a:t>μιεξασθένησης για </a:t>
            </a:r>
            <a:r>
              <a:rPr lang="el-GR" dirty="0"/>
              <a:t>συγκεκριμένη </a:t>
            </a:r>
            <a:r>
              <a:rPr lang="el-GR" dirty="0" smtClean="0"/>
              <a:t>τάση</a:t>
            </a:r>
            <a:r>
              <a:rPr lang="en-US" dirty="0" smtClean="0"/>
              <a:t> (80 </a:t>
            </a:r>
            <a:r>
              <a:rPr lang="en-US" dirty="0" err="1" smtClean="0"/>
              <a:t>kVp</a:t>
            </a:r>
            <a:r>
              <a:rPr lang="en-US" dirty="0" smtClean="0"/>
              <a:t>).</a:t>
            </a:r>
            <a:endParaRPr lang="en-US" dirty="0"/>
          </a:p>
          <a:p>
            <a:pPr marL="182880" indent="-182880" algn="just" eaLnBrk="1" fontAlgn="auto" hangingPunct="1">
              <a:spcAft>
                <a:spcPts val="0"/>
              </a:spcAft>
              <a:buFont typeface="Arial" pitchFamily="34" charset="0"/>
              <a:buChar char="•"/>
              <a:defRPr/>
            </a:pPr>
            <a:r>
              <a:rPr lang="el-GR" dirty="0"/>
              <a:t>Μετρήσεις </a:t>
            </a:r>
            <a:r>
              <a:rPr lang="el-GR" dirty="0" smtClean="0"/>
              <a:t>των Επιφανειακών Δόσεων Εισόδου σε απόσταση</a:t>
            </a:r>
            <a:r>
              <a:rPr lang="en-GB" dirty="0" smtClean="0"/>
              <a:t> FDD</a:t>
            </a:r>
            <a:r>
              <a:rPr lang="el-GR" dirty="0" smtClean="0"/>
              <a:t> = </a:t>
            </a:r>
            <a:r>
              <a:rPr lang="en-GB" dirty="0" smtClean="0"/>
              <a:t>85 c</a:t>
            </a:r>
            <a:r>
              <a:rPr lang="en-US" dirty="0" smtClean="0"/>
              <a:t>m (FDD =  focus-to-detector distance) </a:t>
            </a:r>
            <a:r>
              <a:rPr lang="el-GR" dirty="0" smtClean="0"/>
              <a:t>και με τη χρήση ομοιώματος (</a:t>
            </a:r>
            <a:r>
              <a:rPr lang="en-US" dirty="0" smtClean="0"/>
              <a:t>PEP</a:t>
            </a:r>
            <a:r>
              <a:rPr lang="el-GR" dirty="0"/>
              <a:t> </a:t>
            </a:r>
            <a:r>
              <a:rPr lang="el-GR" dirty="0" smtClean="0"/>
              <a:t>- </a:t>
            </a:r>
            <a:r>
              <a:rPr lang="en-US" dirty="0" smtClean="0"/>
              <a:t>patient equivalent phantom)</a:t>
            </a:r>
            <a:r>
              <a:rPr lang="el-GR" dirty="0" smtClean="0"/>
              <a:t> πάχους 15 εκατοστών.</a:t>
            </a:r>
            <a:endParaRPr lang="en-US" dirty="0" smtClean="0"/>
          </a:p>
          <a:p>
            <a:pPr marL="182880" indent="-182880" algn="just" eaLnBrk="1" fontAlgn="auto" hangingPunct="1">
              <a:spcAft>
                <a:spcPts val="0"/>
              </a:spcAft>
              <a:buFont typeface="Arial" pitchFamily="34" charset="0"/>
              <a:buChar char="•"/>
              <a:defRPr/>
            </a:pPr>
            <a:r>
              <a:rPr lang="el-GR" dirty="0" smtClean="0"/>
              <a:t>Έλεγχος </a:t>
            </a:r>
            <a:r>
              <a:rPr lang="el-GR" dirty="0"/>
              <a:t>του </a:t>
            </a:r>
            <a:r>
              <a:rPr lang="el-GR" dirty="0" smtClean="0"/>
              <a:t>συστήματος Αυτόματου </a:t>
            </a:r>
            <a:r>
              <a:rPr lang="el-GR" dirty="0"/>
              <a:t>Ε</a:t>
            </a:r>
            <a:r>
              <a:rPr lang="el-GR" dirty="0" smtClean="0"/>
              <a:t>λέγχου </a:t>
            </a:r>
            <a:r>
              <a:rPr lang="el-GR" dirty="0"/>
              <a:t>Έ</a:t>
            </a:r>
            <a:r>
              <a:rPr lang="el-GR" dirty="0" smtClean="0"/>
              <a:t>κθεσης (</a:t>
            </a:r>
            <a:r>
              <a:rPr lang="en-US" dirty="0" smtClean="0"/>
              <a:t>Automatic </a:t>
            </a:r>
            <a:r>
              <a:rPr lang="en-US" dirty="0"/>
              <a:t>Exposure Control </a:t>
            </a:r>
            <a:r>
              <a:rPr lang="el-GR" dirty="0"/>
              <a:t> </a:t>
            </a:r>
            <a:r>
              <a:rPr lang="el-GR" dirty="0" smtClean="0"/>
              <a:t>- </a:t>
            </a:r>
            <a:r>
              <a:rPr lang="en-US" dirty="0" smtClean="0"/>
              <a:t>AEC)</a:t>
            </a:r>
            <a:r>
              <a:rPr lang="el-GR" dirty="0" smtClean="0"/>
              <a:t> στην εξεταστική τράπεζα και στον ορθοστάτη.</a:t>
            </a:r>
            <a:endParaRPr lang="en-US" dirty="0"/>
          </a:p>
          <a:p>
            <a:pPr marL="182880" indent="-182880" algn="just" eaLnBrk="1" fontAlgn="auto" hangingPunct="1">
              <a:spcAft>
                <a:spcPts val="0"/>
              </a:spcAft>
              <a:buFont typeface="Arial" pitchFamily="34" charset="0"/>
              <a:buChar char="•"/>
              <a:defRPr/>
            </a:pPr>
            <a:r>
              <a:rPr lang="el-GR" dirty="0"/>
              <a:t>Ποιοτικός έλεγχος </a:t>
            </a:r>
            <a:r>
              <a:rPr lang="el-GR" dirty="0" smtClean="0"/>
              <a:t>των διαγνωστικών παραμέτρων</a:t>
            </a:r>
            <a:r>
              <a:rPr lang="en-US" dirty="0" smtClean="0"/>
              <a:t>:</a:t>
            </a:r>
            <a:endParaRPr lang="el-GR" dirty="0" smtClean="0"/>
          </a:p>
          <a:p>
            <a:pPr marL="0" indent="0" algn="just" eaLnBrk="1" fontAlgn="auto" hangingPunct="1">
              <a:spcAft>
                <a:spcPts val="0"/>
              </a:spcAft>
              <a:buFont typeface="Arial" pitchFamily="34" charset="0"/>
              <a:buNone/>
              <a:defRPr/>
            </a:pPr>
            <a:r>
              <a:rPr lang="el-GR" dirty="0"/>
              <a:t> </a:t>
            </a:r>
            <a:r>
              <a:rPr lang="el-GR" dirty="0" smtClean="0"/>
              <a:t>  - χωρική διακριτική ικανότητα υψηλής αντίθεσης</a:t>
            </a:r>
          </a:p>
          <a:p>
            <a:pPr marL="0" indent="0" algn="just" eaLnBrk="1" fontAlgn="auto" hangingPunct="1">
              <a:spcAft>
                <a:spcPts val="0"/>
              </a:spcAft>
              <a:buFont typeface="Arial" pitchFamily="34" charset="0"/>
              <a:buNone/>
              <a:defRPr/>
            </a:pPr>
            <a:r>
              <a:rPr lang="el-GR" dirty="0"/>
              <a:t> </a:t>
            </a:r>
            <a:r>
              <a:rPr lang="el-GR" dirty="0" smtClean="0"/>
              <a:t>  - διακριτική ικανότητα χαμηλής αντίθεσης</a:t>
            </a:r>
            <a:endParaRPr lang="el-GR" dirty="0"/>
          </a:p>
          <a:p>
            <a:pPr marL="0" indent="0" eaLnBrk="1" fontAlgn="auto" hangingPunct="1">
              <a:spcAft>
                <a:spcPts val="0"/>
              </a:spcAft>
              <a:buFont typeface="Arial" pitchFamily="34" charset="0"/>
              <a:buNone/>
              <a:defRPr/>
            </a:pPr>
            <a:endParaRPr lang="en-US" sz="2200" dirty="0" smtClean="0"/>
          </a:p>
          <a:p>
            <a:pPr marL="182880" indent="-182880"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Ακτινογραφικού </a:t>
            </a:r>
            <a:r>
              <a:rPr lang="el-GR" b="1" dirty="0">
                <a:effectLst>
                  <a:outerShdw blurRad="38100" dist="38100" dir="2700000" algn="tl">
                    <a:srgbClr val="000000">
                      <a:alpha val="43137"/>
                    </a:srgbClr>
                  </a:outerShdw>
                </a:effectLst>
              </a:rPr>
              <a:t>Σ</a:t>
            </a:r>
            <a:r>
              <a:rPr lang="el-GR" b="1" dirty="0" smtClean="0">
                <a:effectLst>
                  <a:outerShdw blurRad="38100" dist="38100" dir="2700000" algn="tl">
                    <a:srgbClr val="000000">
                      <a:alpha val="43137"/>
                    </a:srgbClr>
                  </a:outerShdw>
                </a:effectLst>
              </a:rPr>
              <a:t>υστήματος</a:t>
            </a:r>
            <a:endParaRPr lang="el-GR" b="1" dirty="0">
              <a:effectLst>
                <a:outerShdw blurRad="38100" dist="38100" dir="2700000" algn="tl">
                  <a:srgbClr val="000000">
                    <a:alpha val="43137"/>
                  </a:srgbClr>
                </a:outerShdw>
              </a:effectLst>
            </a:endParaRPr>
          </a:p>
        </p:txBody>
      </p:sp>
      <p:sp>
        <p:nvSpPr>
          <p:cNvPr id="33794" name="Content Placeholder 2"/>
          <p:cNvSpPr>
            <a:spLocks noGrp="1"/>
          </p:cNvSpPr>
          <p:nvPr>
            <p:ph idx="1"/>
          </p:nvPr>
        </p:nvSpPr>
        <p:spPr>
          <a:xfrm>
            <a:off x="468313" y="1700213"/>
            <a:ext cx="8064500" cy="4876800"/>
          </a:xfrm>
        </p:spPr>
        <p:txBody>
          <a:bodyPr/>
          <a:lstStyle/>
          <a:p>
            <a:pPr marL="0" indent="0" eaLnBrk="1" hangingPunct="1">
              <a:buFont typeface="Arial" charset="0"/>
              <a:buNone/>
            </a:pPr>
            <a:endParaRPr lang="en-US" u="sng" smtClean="0"/>
          </a:p>
          <a:p>
            <a:pPr marL="0" indent="0" eaLnBrk="1" hangingPunct="1">
              <a:buFont typeface="Arial" charset="0"/>
              <a:buNone/>
            </a:pPr>
            <a:endParaRPr lang="el-GR" smtClean="0"/>
          </a:p>
          <a:p>
            <a:pPr lvl="1" eaLnBrk="1" hangingPunct="1"/>
            <a:endParaRPr lang="el-GR" smtClean="0"/>
          </a:p>
        </p:txBody>
      </p:sp>
      <p:pic>
        <p:nvPicPr>
          <p:cNvPr id="33795" name="Picture 2" descr="http://www.harpell.ca/wp-content/uploads/archive/Meter_INT.jpg"/>
          <p:cNvPicPr>
            <a:picLocks noChangeAspect="1" noChangeArrowheads="1"/>
          </p:cNvPicPr>
          <p:nvPr/>
        </p:nvPicPr>
        <p:blipFill>
          <a:blip r:embed="rId2"/>
          <a:srcRect/>
          <a:stretch>
            <a:fillRect/>
          </a:stretch>
        </p:blipFill>
        <p:spPr bwMode="auto">
          <a:xfrm>
            <a:off x="5435600" y="3851275"/>
            <a:ext cx="2809875" cy="2638425"/>
          </a:xfrm>
          <a:prstGeom prst="rect">
            <a:avLst/>
          </a:prstGeom>
          <a:noFill/>
          <a:ln w="9525">
            <a:noFill/>
            <a:miter lim="800000"/>
            <a:headEnd/>
            <a:tailEnd/>
          </a:ln>
        </p:spPr>
      </p:pic>
      <p:sp>
        <p:nvSpPr>
          <p:cNvPr id="7" name="TextBox 6"/>
          <p:cNvSpPr txBox="1"/>
          <p:nvPr/>
        </p:nvSpPr>
        <p:spPr>
          <a:xfrm>
            <a:off x="3159125" y="5732463"/>
            <a:ext cx="3024188" cy="369887"/>
          </a:xfrm>
          <a:prstGeom prst="rect">
            <a:avLst/>
          </a:prstGeom>
          <a:noFill/>
        </p:spPr>
        <p:txBody>
          <a:bodyPr>
            <a:spAutoFit/>
          </a:bodyPr>
          <a:lstStyle/>
          <a:p>
            <a:pPr fontAlgn="auto">
              <a:spcBef>
                <a:spcPts val="0"/>
              </a:spcBef>
              <a:spcAft>
                <a:spcPts val="0"/>
              </a:spcAft>
              <a:defRPr/>
            </a:pPr>
            <a:r>
              <a:rPr lang="en-GB" b="1" i="1" dirty="0" err="1">
                <a:solidFill>
                  <a:schemeClr val="bg1">
                    <a:lumMod val="50000"/>
                  </a:schemeClr>
                </a:solidFill>
                <a:latin typeface="+mn-lt"/>
                <a:cs typeface="+mn-cs"/>
              </a:rPr>
              <a:t>kVp</a:t>
            </a:r>
            <a:r>
              <a:rPr lang="en-GB" b="1" i="1" dirty="0">
                <a:solidFill>
                  <a:schemeClr val="bg1">
                    <a:lumMod val="50000"/>
                  </a:schemeClr>
                </a:solidFill>
                <a:latin typeface="+mn-lt"/>
                <a:cs typeface="+mn-cs"/>
              </a:rPr>
              <a:t> meter</a:t>
            </a:r>
            <a:r>
              <a:rPr lang="el-GR" b="1" i="1" dirty="0">
                <a:solidFill>
                  <a:schemeClr val="bg1">
                    <a:lumMod val="50000"/>
                  </a:schemeClr>
                </a:solidFill>
                <a:latin typeface="+mn-lt"/>
                <a:cs typeface="+mn-cs"/>
              </a:rPr>
              <a:t> &amp; </a:t>
            </a:r>
            <a:r>
              <a:rPr lang="en-GB" b="1" i="1" dirty="0">
                <a:solidFill>
                  <a:schemeClr val="bg1">
                    <a:lumMod val="50000"/>
                  </a:schemeClr>
                </a:solidFill>
                <a:latin typeface="+mn-lt"/>
                <a:cs typeface="+mn-cs"/>
              </a:rPr>
              <a:t>timer</a:t>
            </a:r>
            <a:r>
              <a:rPr lang="el-GR" b="1" i="1" dirty="0">
                <a:solidFill>
                  <a:schemeClr val="bg1">
                    <a:lumMod val="50000"/>
                  </a:schemeClr>
                </a:solidFill>
                <a:latin typeface="+mn-lt"/>
                <a:cs typeface="+mn-cs"/>
              </a:rPr>
              <a:t> </a:t>
            </a:r>
          </a:p>
        </p:txBody>
      </p:sp>
      <p:pic>
        <p:nvPicPr>
          <p:cNvPr id="33797" name="Picture 3"/>
          <p:cNvPicPr>
            <a:picLocks noChangeAspect="1" noChangeArrowheads="1"/>
          </p:cNvPicPr>
          <p:nvPr/>
        </p:nvPicPr>
        <p:blipFill>
          <a:blip r:embed="rId3"/>
          <a:srcRect/>
          <a:stretch>
            <a:fillRect/>
          </a:stretch>
        </p:blipFill>
        <p:spPr bwMode="auto">
          <a:xfrm>
            <a:off x="468313" y="1700213"/>
            <a:ext cx="3773487" cy="3140075"/>
          </a:xfrm>
          <a:prstGeom prst="rect">
            <a:avLst/>
          </a:prstGeom>
          <a:noFill/>
          <a:ln w="9525">
            <a:noFill/>
            <a:miter lim="800000"/>
            <a:headEnd/>
            <a:tailEnd/>
          </a:ln>
        </p:spPr>
      </p:pic>
      <p:sp>
        <p:nvSpPr>
          <p:cNvPr id="11" name="Rectangle 10"/>
          <p:cNvSpPr/>
          <p:nvPr/>
        </p:nvSpPr>
        <p:spPr>
          <a:xfrm>
            <a:off x="3867150" y="1747838"/>
            <a:ext cx="4572000" cy="1200150"/>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Ομοίωμα διακριτικής ικανότητας υψηλής και χαμηλής αντίθεσης και ελέγχου σύμπτωσης πεδίου ακτινοβόλησης και φωτεινού πεδίου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b="1" dirty="0" smtClean="0">
                <a:effectLst>
                  <a:outerShdw blurRad="38100" dist="38100" dir="2700000" algn="tl">
                    <a:srgbClr val="000000">
                      <a:alpha val="43137"/>
                    </a:srgbClr>
                  </a:outerShdw>
                </a:effectLst>
              </a:rPr>
              <a:t>Δομή Παρουσίασης</a:t>
            </a:r>
            <a:endParaRPr lang="el-GR" b="1" dirty="0">
              <a:effectLst>
                <a:outerShdw blurRad="38100" dist="38100" dir="2700000" algn="tl">
                  <a:srgbClr val="000000">
                    <a:alpha val="43137"/>
                  </a:srgbClr>
                </a:outerShdw>
              </a:effectLst>
            </a:endParaRPr>
          </a:p>
        </p:txBody>
      </p:sp>
      <p:sp>
        <p:nvSpPr>
          <p:cNvPr id="15362" name="Content Placeholder 2"/>
          <p:cNvSpPr>
            <a:spLocks noGrp="1"/>
          </p:cNvSpPr>
          <p:nvPr>
            <p:ph idx="1"/>
          </p:nvPr>
        </p:nvSpPr>
        <p:spPr/>
        <p:txBody>
          <a:bodyPr/>
          <a:lstStyle/>
          <a:p>
            <a:pPr eaLnBrk="1" hangingPunct="1"/>
            <a:r>
              <a:rPr lang="el-GR" smtClean="0"/>
              <a:t>Ορισμός</a:t>
            </a:r>
          </a:p>
          <a:p>
            <a:pPr eaLnBrk="1" hangingPunct="1"/>
            <a:r>
              <a:rPr lang="el-GR" smtClean="0"/>
              <a:t>Νόμος περί Ακτινοπροστασίας</a:t>
            </a:r>
          </a:p>
          <a:p>
            <a:pPr eaLnBrk="1" hangingPunct="1"/>
            <a:r>
              <a:rPr lang="el-GR" smtClean="0"/>
              <a:t>Γενικά περί ελέγχων Ακτινολογικών Συστημάτων</a:t>
            </a:r>
          </a:p>
          <a:p>
            <a:pPr eaLnBrk="1" hangingPunct="1"/>
            <a:r>
              <a:rPr lang="el-GR" smtClean="0"/>
              <a:t>Οδοντιατρικά Ακτινογραφικά</a:t>
            </a:r>
          </a:p>
          <a:p>
            <a:pPr eaLnBrk="1" hangingPunct="1"/>
            <a:r>
              <a:rPr lang="el-GR" smtClean="0"/>
              <a:t>Ακτινογραφικά </a:t>
            </a:r>
          </a:p>
          <a:p>
            <a:pPr eaLnBrk="1" hangingPunct="1"/>
            <a:r>
              <a:rPr lang="el-GR" smtClean="0"/>
              <a:t>Ακτινοσκοπικά</a:t>
            </a:r>
          </a:p>
          <a:p>
            <a:pPr eaLnBrk="1" hangingPunct="1"/>
            <a:r>
              <a:rPr lang="el-GR" smtClean="0"/>
              <a:t>Μαστογράφοι</a:t>
            </a:r>
          </a:p>
          <a:p>
            <a:pPr eaLnBrk="1" hangingPunct="1"/>
            <a:r>
              <a:rPr lang="el-GR" smtClean="0"/>
              <a:t>Υπολογιστικοί Τομογράφοι</a:t>
            </a:r>
          </a:p>
          <a:p>
            <a:pPr eaLnBrk="1" hangingPunct="1"/>
            <a:r>
              <a:rPr lang="el-GR" smtClean="0"/>
              <a:t>Ομοιώματα και όργανα ελέγχων</a:t>
            </a:r>
          </a:p>
          <a:p>
            <a:pPr eaLnBrk="1" hangingPunct="1"/>
            <a:r>
              <a:rPr lang="el-GR" smtClean="0"/>
              <a:t>Άλλες αρμοδιότητες του Εμπειρογνώμονα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a:t>
            </a:r>
            <a:r>
              <a:rPr lang="el-GR" b="1" dirty="0">
                <a:effectLst>
                  <a:outerShdw blurRad="38100" dist="38100" dir="2700000" algn="tl">
                    <a:srgbClr val="000000">
                      <a:alpha val="43137"/>
                    </a:srgbClr>
                  </a:outerShdw>
                </a:effectLst>
              </a:rPr>
              <a:t>Έλεγχος </a:t>
            </a:r>
            <a:r>
              <a:rPr lang="el-GR" b="1" dirty="0" smtClean="0">
                <a:effectLst>
                  <a:outerShdw blurRad="38100" dist="38100" dir="2700000" algn="tl">
                    <a:srgbClr val="000000">
                      <a:alpha val="43137"/>
                    </a:srgbClr>
                  </a:outerShdw>
                </a:effectLst>
              </a:rPr>
              <a:t>Ακτινογραφικού </a:t>
            </a:r>
            <a:r>
              <a:rPr lang="el-GR" b="1" dirty="0">
                <a:effectLst>
                  <a:outerShdw blurRad="38100" dist="38100" dir="2700000" algn="tl">
                    <a:srgbClr val="000000">
                      <a:alpha val="43137"/>
                    </a:srgbClr>
                  </a:outerShdw>
                </a:effectLst>
              </a:rPr>
              <a:t>Σ</a:t>
            </a:r>
            <a:r>
              <a:rPr lang="el-GR" b="1" dirty="0" smtClean="0">
                <a:effectLst>
                  <a:outerShdw blurRad="38100" dist="38100" dir="2700000" algn="tl">
                    <a:srgbClr val="000000">
                      <a:alpha val="43137"/>
                    </a:srgbClr>
                  </a:outerShdw>
                </a:effectLst>
              </a:rPr>
              <a:t>υστήματος</a:t>
            </a:r>
            <a:endParaRPr lang="el-GR" b="1" dirty="0">
              <a:effectLst>
                <a:outerShdw blurRad="38100" dist="38100" dir="2700000" algn="tl">
                  <a:srgbClr val="000000">
                    <a:alpha val="43137"/>
                  </a:srgbClr>
                </a:outerShdw>
              </a:effectLst>
            </a:endParaRPr>
          </a:p>
        </p:txBody>
      </p:sp>
      <p:pic>
        <p:nvPicPr>
          <p:cNvPr id="34818" name="Picture 4" descr="C:\Users\Maria\Downloads\DSC01517.jpg"/>
          <p:cNvPicPr>
            <a:picLocks noChangeAspect="1" noChangeArrowheads="1"/>
          </p:cNvPicPr>
          <p:nvPr/>
        </p:nvPicPr>
        <p:blipFill>
          <a:blip r:embed="rId2"/>
          <a:srcRect/>
          <a:stretch>
            <a:fillRect/>
          </a:stretch>
        </p:blipFill>
        <p:spPr bwMode="auto">
          <a:xfrm>
            <a:off x="395288" y="2833688"/>
            <a:ext cx="4681537" cy="3511550"/>
          </a:xfrm>
          <a:prstGeom prst="rect">
            <a:avLst/>
          </a:prstGeom>
          <a:noFill/>
          <a:ln w="9525">
            <a:noFill/>
            <a:miter lim="800000"/>
            <a:headEnd/>
            <a:tailEnd/>
          </a:ln>
        </p:spPr>
      </p:pic>
      <p:pic>
        <p:nvPicPr>
          <p:cNvPr id="34819" name="Picture 2" descr="C:\Users\Maria\Downloads\DSC01518.jpg"/>
          <p:cNvPicPr>
            <a:picLocks noChangeAspect="1" noChangeArrowheads="1"/>
          </p:cNvPicPr>
          <p:nvPr/>
        </p:nvPicPr>
        <p:blipFill>
          <a:blip r:embed="rId3"/>
          <a:srcRect/>
          <a:stretch>
            <a:fillRect/>
          </a:stretch>
        </p:blipFill>
        <p:spPr bwMode="auto">
          <a:xfrm>
            <a:off x="5372100" y="1628775"/>
            <a:ext cx="3536950" cy="4716463"/>
          </a:xfrm>
          <a:prstGeom prst="rect">
            <a:avLst/>
          </a:prstGeom>
          <a:noFill/>
          <a:ln w="9525">
            <a:noFill/>
            <a:miter lim="800000"/>
            <a:headEnd/>
            <a:tailEnd/>
          </a:ln>
        </p:spPr>
      </p:pic>
      <p:sp>
        <p:nvSpPr>
          <p:cNvPr id="5" name="TextBox 4"/>
          <p:cNvSpPr txBox="1"/>
          <p:nvPr/>
        </p:nvSpPr>
        <p:spPr>
          <a:xfrm>
            <a:off x="427038" y="1911350"/>
            <a:ext cx="4649787" cy="646113"/>
          </a:xfrm>
          <a:prstGeom prst="rect">
            <a:avLst/>
          </a:prstGeom>
          <a:noFill/>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Όργανο μέτρησης  χρόνου/δόσης/ρυθμού δόσης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Ακτινογραφικού-Ακτινοσκοπικού συστήματος</a:t>
            </a:r>
          </a:p>
        </p:txBody>
      </p:sp>
      <p:pic>
        <p:nvPicPr>
          <p:cNvPr id="35842" name="Picture 2" descr="C:\Users\Maria\Desktop\Pendings\Αχίλλειον Ιδιωτικό Νοσοκομείο\theatre c arm Siemens ARCADIS Avantic\photos\DSC01272.JPG"/>
          <p:cNvPicPr>
            <a:picLocks noChangeAspect="1" noChangeArrowheads="1"/>
          </p:cNvPicPr>
          <p:nvPr/>
        </p:nvPicPr>
        <p:blipFill>
          <a:blip r:embed="rId2"/>
          <a:srcRect/>
          <a:stretch>
            <a:fillRect/>
          </a:stretch>
        </p:blipFill>
        <p:spPr bwMode="auto">
          <a:xfrm>
            <a:off x="5003800" y="2060575"/>
            <a:ext cx="3671888" cy="2736850"/>
          </a:xfrm>
          <a:prstGeom prst="rect">
            <a:avLst/>
          </a:prstGeom>
          <a:noFill/>
          <a:ln w="9525">
            <a:noFill/>
            <a:miter lim="800000"/>
            <a:headEnd/>
            <a:tailEnd/>
          </a:ln>
        </p:spPr>
      </p:pic>
      <p:sp>
        <p:nvSpPr>
          <p:cNvPr id="4" name="Rectangle 3"/>
          <p:cNvSpPr/>
          <p:nvPr/>
        </p:nvSpPr>
        <p:spPr>
          <a:xfrm>
            <a:off x="5003800" y="5013325"/>
            <a:ext cx="3671888" cy="923925"/>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Κινητό Ακτινοσκοπικό Σύστημα τύπου </a:t>
            </a:r>
            <a:r>
              <a:rPr lang="en-US" b="1" i="1" dirty="0">
                <a:solidFill>
                  <a:schemeClr val="bg1">
                    <a:lumMod val="50000"/>
                  </a:schemeClr>
                </a:solidFill>
                <a:latin typeface="+mn-lt"/>
                <a:cs typeface="+mn-cs"/>
              </a:rPr>
              <a:t>C-Arm </a:t>
            </a:r>
            <a:endParaRPr lang="el-GR" b="1" i="1" dirty="0">
              <a:solidFill>
                <a:schemeClr val="bg1">
                  <a:lumMod val="50000"/>
                </a:schemeClr>
              </a:solidFill>
              <a:latin typeface="+mn-lt"/>
              <a:cs typeface="+mn-cs"/>
            </a:endParaRPr>
          </a:p>
          <a:p>
            <a:pPr fontAlgn="auto">
              <a:spcBef>
                <a:spcPts val="0"/>
              </a:spcBef>
              <a:spcAft>
                <a:spcPts val="0"/>
              </a:spcAft>
              <a:defRPr/>
            </a:pPr>
            <a:r>
              <a:rPr lang="en-US" b="1" i="1" dirty="0">
                <a:solidFill>
                  <a:schemeClr val="bg1">
                    <a:lumMod val="50000"/>
                  </a:schemeClr>
                </a:solidFill>
                <a:latin typeface="+mn-lt"/>
                <a:cs typeface="+mn-cs"/>
              </a:rPr>
              <a:t>Siemens ARCADIS AVANTIC</a:t>
            </a:r>
            <a:endParaRPr lang="el-GR" b="1" i="1" dirty="0">
              <a:solidFill>
                <a:schemeClr val="bg1">
                  <a:lumMod val="50000"/>
                </a:schemeClr>
              </a:solidFill>
              <a:latin typeface="+mn-lt"/>
              <a:cs typeface="+mn-cs"/>
            </a:endParaRPr>
          </a:p>
        </p:txBody>
      </p:sp>
      <p:pic>
        <p:nvPicPr>
          <p:cNvPr id="35844" name="Picture 2"/>
          <p:cNvPicPr>
            <a:picLocks noChangeAspect="1" noChangeArrowheads="1"/>
          </p:cNvPicPr>
          <p:nvPr/>
        </p:nvPicPr>
        <p:blipFill>
          <a:blip r:embed="rId3"/>
          <a:srcRect/>
          <a:stretch>
            <a:fillRect/>
          </a:stretch>
        </p:blipFill>
        <p:spPr bwMode="auto">
          <a:xfrm>
            <a:off x="542925" y="1865313"/>
            <a:ext cx="3954463" cy="3148012"/>
          </a:xfrm>
          <a:prstGeom prst="rect">
            <a:avLst/>
          </a:prstGeom>
          <a:noFill/>
          <a:ln w="9525">
            <a:noFill/>
            <a:miter lim="800000"/>
            <a:headEnd/>
            <a:tailEnd/>
          </a:ln>
        </p:spPr>
      </p:pic>
      <p:sp>
        <p:nvSpPr>
          <p:cNvPr id="7" name="Rectangle 6"/>
          <p:cNvSpPr/>
          <p:nvPr/>
        </p:nvSpPr>
        <p:spPr>
          <a:xfrm>
            <a:off x="684213" y="5013325"/>
            <a:ext cx="3671887" cy="1200150"/>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Ακτινοσκοπικό –Ακτινογραφικό Σύστημα</a:t>
            </a:r>
            <a:r>
              <a:rPr lang="en-US" b="1" i="1" dirty="0">
                <a:solidFill>
                  <a:schemeClr val="bg1">
                    <a:lumMod val="50000"/>
                  </a:schemeClr>
                </a:solidFill>
                <a:latin typeface="+mn-lt"/>
                <a:cs typeface="+mn-cs"/>
              </a:rPr>
              <a:t> (with over the table tube) </a:t>
            </a:r>
            <a:r>
              <a:rPr lang="el-GR" b="1" i="1" dirty="0">
                <a:solidFill>
                  <a:schemeClr val="bg1">
                    <a:lumMod val="50000"/>
                  </a:schemeClr>
                </a:solidFill>
                <a:latin typeface="+mn-lt"/>
                <a:cs typeface="+mn-cs"/>
              </a:rPr>
              <a:t> </a:t>
            </a:r>
          </a:p>
          <a:p>
            <a:pPr fontAlgn="auto">
              <a:spcBef>
                <a:spcPts val="0"/>
              </a:spcBef>
              <a:spcAft>
                <a:spcPts val="0"/>
              </a:spcAft>
              <a:defRPr/>
            </a:pPr>
            <a:r>
              <a:rPr lang="en-US" b="1" i="1" dirty="0" err="1">
                <a:solidFill>
                  <a:schemeClr val="bg1">
                    <a:lumMod val="50000"/>
                  </a:schemeClr>
                </a:solidFill>
                <a:latin typeface="+mn-lt"/>
                <a:cs typeface="+mn-cs"/>
              </a:rPr>
              <a:t>Baccara</a:t>
            </a:r>
            <a:r>
              <a:rPr lang="en-US" b="1" i="1" dirty="0">
                <a:solidFill>
                  <a:schemeClr val="bg1">
                    <a:lumMod val="50000"/>
                  </a:schemeClr>
                </a:solidFill>
                <a:latin typeface="+mn-lt"/>
                <a:cs typeface="+mn-cs"/>
              </a:rPr>
              <a:t> </a:t>
            </a:r>
            <a:r>
              <a:rPr lang="en-US" b="1" i="1" dirty="0" err="1">
                <a:solidFill>
                  <a:schemeClr val="bg1">
                    <a:lumMod val="50000"/>
                  </a:schemeClr>
                </a:solidFill>
                <a:latin typeface="+mn-lt"/>
                <a:cs typeface="+mn-cs"/>
              </a:rPr>
              <a:t>dRF</a:t>
            </a:r>
            <a:r>
              <a:rPr lang="en-US" b="1" i="1" dirty="0">
                <a:solidFill>
                  <a:schemeClr val="bg1">
                    <a:lumMod val="50000"/>
                  </a:schemeClr>
                </a:solidFill>
                <a:latin typeface="+mn-lt"/>
                <a:cs typeface="+mn-cs"/>
              </a:rPr>
              <a:t> 43</a:t>
            </a:r>
            <a:endParaRPr lang="el-GR" b="1"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Ακτινογραφικού-Ακτινοσκοπικού Συστήματος</a:t>
            </a:r>
            <a:endParaRPr lang="el-GR" b="1" dirty="0">
              <a:effectLst>
                <a:outerShdw blurRad="38100" dist="38100" dir="2700000" algn="tl">
                  <a:srgbClr val="000000">
                    <a:alpha val="43137"/>
                  </a:srgbClr>
                </a:outerShdw>
              </a:effectLst>
            </a:endParaRPr>
          </a:p>
        </p:txBody>
      </p:sp>
      <p:sp>
        <p:nvSpPr>
          <p:cNvPr id="36866" name="Content Placeholder 2"/>
          <p:cNvSpPr>
            <a:spLocks noGrp="1"/>
          </p:cNvSpPr>
          <p:nvPr>
            <p:ph idx="1"/>
          </p:nvPr>
        </p:nvSpPr>
        <p:spPr/>
        <p:txBody>
          <a:bodyPr/>
          <a:lstStyle/>
          <a:p>
            <a:pPr marL="0" indent="0" eaLnBrk="1" hangingPunct="1">
              <a:buFont typeface="Arial" charset="0"/>
              <a:buNone/>
            </a:pPr>
            <a:r>
              <a:rPr lang="el-GR" u="sng" smtClean="0"/>
              <a:t>Ο ποιοτικός έλεγχος του Ακτινογραφικού-Ακτινοσκοπικού συστήματος περιλαμβάνει ποιοτικό έλεγχο τόσο της ακτινογραφικής όσο και της ακτινοσκοπικής λειτουργίας</a:t>
            </a:r>
            <a:r>
              <a:rPr lang="en-US" u="sng" smtClean="0"/>
              <a:t> </a:t>
            </a:r>
            <a:endParaRPr lang="el-GR" u="sng" smtClean="0"/>
          </a:p>
          <a:p>
            <a:pPr marL="0" indent="0" eaLnBrk="1" hangingPunct="1">
              <a:buFont typeface="Arial" charset="0"/>
              <a:buNone/>
            </a:pPr>
            <a:endParaRPr lang="el-GR" u="sng" smtClean="0"/>
          </a:p>
          <a:p>
            <a:pPr marL="0" indent="0" eaLnBrk="1" hangingPunct="1">
              <a:buFont typeface="Arial" charset="0"/>
              <a:buNone/>
            </a:pPr>
            <a:r>
              <a:rPr lang="el-GR" u="sng" smtClean="0"/>
              <a:t>Ακτινογραφική Λειτουργία</a:t>
            </a:r>
          </a:p>
          <a:p>
            <a:pPr marL="0" indent="0" eaLnBrk="1" hangingPunct="1">
              <a:buFont typeface="Arial" charset="0"/>
              <a:buNone/>
            </a:pPr>
            <a:r>
              <a:rPr lang="el-GR" smtClean="0"/>
              <a:t> Ίδιοι ποιοτικοί έλεγχοι με το ακτινογραφικό σύστημα.</a:t>
            </a:r>
            <a:endParaRPr lang="en-US" smtClean="0"/>
          </a:p>
        </p:txBody>
      </p:sp>
      <p:pic>
        <p:nvPicPr>
          <p:cNvPr id="36867" name="Picture 2" descr="http://www.activexray.com/images/ge_legacy.jpg"/>
          <p:cNvPicPr>
            <a:picLocks noChangeAspect="1" noChangeArrowheads="1"/>
          </p:cNvPicPr>
          <p:nvPr/>
        </p:nvPicPr>
        <p:blipFill>
          <a:blip r:embed="rId2"/>
          <a:srcRect/>
          <a:stretch>
            <a:fillRect/>
          </a:stretch>
        </p:blipFill>
        <p:spPr bwMode="auto">
          <a:xfrm>
            <a:off x="684213" y="4233863"/>
            <a:ext cx="2660650" cy="2470150"/>
          </a:xfrm>
          <a:prstGeom prst="rect">
            <a:avLst/>
          </a:prstGeom>
          <a:noFill/>
          <a:ln w="9525">
            <a:noFill/>
            <a:miter lim="800000"/>
            <a:headEnd/>
            <a:tailEnd/>
          </a:ln>
        </p:spPr>
      </p:pic>
      <p:sp>
        <p:nvSpPr>
          <p:cNvPr id="5" name="Rectangle 4"/>
          <p:cNvSpPr/>
          <p:nvPr/>
        </p:nvSpPr>
        <p:spPr>
          <a:xfrm>
            <a:off x="3779838" y="5468938"/>
            <a:ext cx="3671887" cy="1200150"/>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Ακτινοσκοπικό – Ακτινογραφικό Σύστημα</a:t>
            </a:r>
            <a:r>
              <a:rPr lang="en-US" b="1" i="1" dirty="0">
                <a:solidFill>
                  <a:schemeClr val="bg1">
                    <a:lumMod val="50000"/>
                  </a:schemeClr>
                </a:solidFill>
                <a:latin typeface="+mn-lt"/>
                <a:cs typeface="+mn-cs"/>
              </a:rPr>
              <a:t> (with under the table tube) </a:t>
            </a:r>
            <a:r>
              <a:rPr lang="el-GR" b="1" i="1" dirty="0">
                <a:solidFill>
                  <a:schemeClr val="bg1">
                    <a:lumMod val="50000"/>
                  </a:schemeClr>
                </a:solidFill>
                <a:latin typeface="+mn-lt"/>
                <a:cs typeface="+mn-cs"/>
              </a:rPr>
              <a:t> </a:t>
            </a:r>
          </a:p>
          <a:p>
            <a:pPr fontAlgn="auto">
              <a:spcBef>
                <a:spcPts val="0"/>
              </a:spcBef>
              <a:spcAft>
                <a:spcPts val="0"/>
              </a:spcAft>
              <a:defRPr/>
            </a:pPr>
            <a:r>
              <a:rPr lang="en-US" b="1" i="1" dirty="0">
                <a:solidFill>
                  <a:schemeClr val="bg1">
                    <a:lumMod val="50000"/>
                  </a:schemeClr>
                </a:solidFill>
                <a:latin typeface="+mn-lt"/>
                <a:cs typeface="+mn-cs"/>
              </a:rPr>
              <a:t>GE Legacy</a:t>
            </a:r>
            <a:endParaRPr lang="el-GR" b="1"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Ακτινογραφικού-Ακτινοσκοπικού </a:t>
            </a:r>
            <a:r>
              <a:rPr lang="el-GR" b="1" dirty="0" smtClean="0">
                <a:effectLst>
                  <a:outerShdw blurRad="38100" dist="38100" dir="2700000" algn="tl">
                    <a:srgbClr val="000000">
                      <a:alpha val="43137"/>
                    </a:srgbClr>
                  </a:outerShdw>
                </a:effectLst>
              </a:rPr>
              <a:t>Συστήματος</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lnSpcReduction="10000"/>
          </a:bodyPr>
          <a:lstStyle/>
          <a:p>
            <a:pPr marL="0" indent="0" algn="just" eaLnBrk="1" fontAlgn="auto" hangingPunct="1">
              <a:spcAft>
                <a:spcPts val="0"/>
              </a:spcAft>
              <a:buFont typeface="Arial" pitchFamily="34" charset="0"/>
              <a:buNone/>
              <a:defRPr/>
            </a:pPr>
            <a:r>
              <a:rPr lang="el-GR" u="sng" dirty="0" smtClean="0"/>
              <a:t>Ακτινοσκοπική Λειτουργία</a:t>
            </a:r>
          </a:p>
          <a:p>
            <a:pPr marL="0" indent="0" algn="just" eaLnBrk="1" fontAlgn="auto" hangingPunct="1">
              <a:spcAft>
                <a:spcPts val="0"/>
              </a:spcAft>
              <a:buFont typeface="Arial" pitchFamily="34" charset="0"/>
              <a:buNone/>
              <a:defRPr/>
            </a:pPr>
            <a:endParaRPr lang="el-GR" dirty="0"/>
          </a:p>
          <a:p>
            <a:pPr marL="182880" indent="-182880" algn="just" eaLnBrk="1" fontAlgn="auto" hangingPunct="1">
              <a:spcAft>
                <a:spcPts val="0"/>
              </a:spcAft>
              <a:buFont typeface="Arial" pitchFamily="34" charset="0"/>
              <a:buChar char="•"/>
              <a:defRPr/>
            </a:pPr>
            <a:r>
              <a:rPr lang="el-GR" dirty="0" smtClean="0"/>
              <a:t>Μέτρηση </a:t>
            </a:r>
            <a:r>
              <a:rPr lang="el-GR" dirty="0"/>
              <a:t>απόστασης εστίας </a:t>
            </a:r>
            <a:r>
              <a:rPr lang="el-GR" dirty="0" smtClean="0"/>
              <a:t>–</a:t>
            </a:r>
            <a:r>
              <a:rPr lang="el-GR" dirty="0"/>
              <a:t> </a:t>
            </a:r>
            <a:r>
              <a:rPr lang="el-GR" dirty="0" smtClean="0"/>
              <a:t>επιφάνειας εξεταστικής τράπεζας</a:t>
            </a:r>
            <a:endParaRPr lang="el-GR" dirty="0"/>
          </a:p>
          <a:p>
            <a:pPr marL="182880" indent="-182880" algn="just" eaLnBrk="1" fontAlgn="auto" hangingPunct="1">
              <a:spcAft>
                <a:spcPts val="0"/>
              </a:spcAft>
              <a:buFont typeface="Arial" pitchFamily="34" charset="0"/>
              <a:buChar char="•"/>
              <a:defRPr/>
            </a:pPr>
            <a:r>
              <a:rPr lang="el-GR" dirty="0"/>
              <a:t>Έλεγχος ύπαρξης χρονομέτρου </a:t>
            </a:r>
            <a:r>
              <a:rPr lang="el-GR" dirty="0" smtClean="0"/>
              <a:t>ακτινοσκόπησης και ηχητικού σήματος.</a:t>
            </a:r>
          </a:p>
          <a:p>
            <a:pPr marL="182880" indent="-182880" algn="just" eaLnBrk="1" fontAlgn="auto" hangingPunct="1">
              <a:spcAft>
                <a:spcPts val="0"/>
              </a:spcAft>
              <a:buFont typeface="Arial" pitchFamily="34" charset="0"/>
              <a:buChar char="•"/>
              <a:defRPr/>
            </a:pPr>
            <a:r>
              <a:rPr lang="el-GR" dirty="0" smtClean="0"/>
              <a:t>Έλεγχος ύπαρξης μολυβδαίνιων τριπτύχων. </a:t>
            </a:r>
          </a:p>
          <a:p>
            <a:pPr marL="182880" indent="-182880" algn="just" eaLnBrk="1" fontAlgn="auto" hangingPunct="1">
              <a:spcAft>
                <a:spcPts val="0"/>
              </a:spcAft>
              <a:buFont typeface="Arial" pitchFamily="34" charset="0"/>
              <a:buChar char="•"/>
              <a:defRPr/>
            </a:pPr>
            <a:r>
              <a:rPr lang="el-GR" dirty="0"/>
              <a:t>Μέτρηση </a:t>
            </a:r>
            <a:r>
              <a:rPr lang="el-GR" dirty="0" smtClean="0"/>
              <a:t>του ρυθμού δόσης εισόδου κατά </a:t>
            </a:r>
            <a:r>
              <a:rPr lang="el-GR" dirty="0"/>
              <a:t>την </a:t>
            </a:r>
            <a:r>
              <a:rPr lang="el-GR" dirty="0" smtClean="0"/>
              <a:t>ακτινοσκόπηση</a:t>
            </a:r>
            <a:r>
              <a:rPr lang="el-GR" dirty="0"/>
              <a:t> </a:t>
            </a:r>
            <a:r>
              <a:rPr lang="el-GR" dirty="0" smtClean="0"/>
              <a:t>για όλες τις με</a:t>
            </a:r>
            <a:r>
              <a:rPr lang="el-GR" dirty="0"/>
              <a:t>γ</a:t>
            </a:r>
            <a:r>
              <a:rPr lang="el-GR" dirty="0" smtClean="0"/>
              <a:t>ενθύνσεις </a:t>
            </a:r>
            <a:r>
              <a:rPr lang="en-US" dirty="0" smtClean="0"/>
              <a:t> </a:t>
            </a:r>
            <a:r>
              <a:rPr lang="el-GR" dirty="0" smtClean="0"/>
              <a:t>(</a:t>
            </a:r>
            <a:r>
              <a:rPr lang="en-US" dirty="0" smtClean="0"/>
              <a:t>formats) </a:t>
            </a:r>
            <a:r>
              <a:rPr lang="el-GR" dirty="0" smtClean="0"/>
              <a:t>και με τη χρήση ομοιώματος (</a:t>
            </a:r>
            <a:r>
              <a:rPr lang="en-US" dirty="0" smtClean="0"/>
              <a:t>PEP</a:t>
            </a:r>
            <a:r>
              <a:rPr lang="el-GR" dirty="0" smtClean="0"/>
              <a:t>).</a:t>
            </a:r>
          </a:p>
          <a:p>
            <a:pPr marL="182880" indent="-182880" algn="just" eaLnBrk="1" fontAlgn="auto" hangingPunct="1">
              <a:spcAft>
                <a:spcPts val="0"/>
              </a:spcAft>
              <a:buFont typeface="Arial" pitchFamily="34" charset="0"/>
              <a:buChar char="•"/>
              <a:defRPr/>
            </a:pPr>
            <a:r>
              <a:rPr lang="el-GR" dirty="0" smtClean="0"/>
              <a:t>Μέτρηση της χωρικής διακριτικής ικανότητας </a:t>
            </a:r>
            <a:r>
              <a:rPr lang="el-GR" dirty="0"/>
              <a:t>υψηλής </a:t>
            </a:r>
            <a:r>
              <a:rPr lang="el-GR" dirty="0" smtClean="0"/>
              <a:t>αντίθεσης της ακτινοσκόπησης</a:t>
            </a:r>
            <a:r>
              <a:rPr lang="en-US" dirty="0" smtClean="0"/>
              <a:t> </a:t>
            </a:r>
            <a:r>
              <a:rPr lang="el-GR" dirty="0" smtClean="0"/>
              <a:t>για όλα τα </a:t>
            </a:r>
            <a:r>
              <a:rPr lang="en-US" dirty="0" smtClean="0"/>
              <a:t>formats.</a:t>
            </a:r>
            <a:endParaRPr lang="el-GR" dirty="0"/>
          </a:p>
          <a:p>
            <a:pPr marL="182880" indent="-182880" eaLnBrk="1" fontAlgn="auto" hangingPunct="1">
              <a:spcAft>
                <a:spcPts val="0"/>
              </a:spcAft>
              <a:buFont typeface="Arial" pitchFamily="34" charset="0"/>
              <a:buChar char="•"/>
              <a:defRPr/>
            </a:pPr>
            <a:endParaRPr lang="el-GR" dirty="0" smtClean="0"/>
          </a:p>
          <a:p>
            <a:pPr marL="182880" indent="-182880"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Ακτινογραφικού-Ακτινοσκοπικού </a:t>
            </a:r>
            <a:r>
              <a:rPr lang="el-GR" b="1" dirty="0" smtClean="0">
                <a:effectLst>
                  <a:outerShdw blurRad="38100" dist="38100" dir="2700000" algn="tl">
                    <a:srgbClr val="000000">
                      <a:alpha val="43137"/>
                    </a:srgbClr>
                  </a:outerShdw>
                </a:effectLst>
              </a:rPr>
              <a:t>Συστήματος</a:t>
            </a:r>
            <a:endParaRPr lang="el-GR" b="1" dirty="0">
              <a:effectLst>
                <a:outerShdw blurRad="38100" dist="38100" dir="2700000" algn="tl">
                  <a:srgbClr val="000000">
                    <a:alpha val="43137"/>
                  </a:srgbClr>
                </a:outerShdw>
              </a:effectLst>
            </a:endParaRPr>
          </a:p>
        </p:txBody>
      </p:sp>
      <p:sp>
        <p:nvSpPr>
          <p:cNvPr id="38914" name="Content Placeholder 2"/>
          <p:cNvSpPr>
            <a:spLocks noGrp="1"/>
          </p:cNvSpPr>
          <p:nvPr>
            <p:ph idx="1"/>
          </p:nvPr>
        </p:nvSpPr>
        <p:spPr/>
        <p:txBody>
          <a:bodyPr/>
          <a:lstStyle/>
          <a:p>
            <a:pPr algn="just" eaLnBrk="1" hangingPunct="1"/>
            <a:r>
              <a:rPr lang="el-GR" smtClean="0"/>
              <a:t>Μέτρηση της διακριτικής ικανότητας χαμηλής αντίθεσης της ακτινοσκόπησης</a:t>
            </a:r>
            <a:r>
              <a:rPr lang="en-US" smtClean="0"/>
              <a:t> </a:t>
            </a:r>
            <a:r>
              <a:rPr lang="el-GR" smtClean="0"/>
              <a:t>για όλα τα </a:t>
            </a:r>
            <a:r>
              <a:rPr lang="en-US" smtClean="0"/>
              <a:t>formats.</a:t>
            </a:r>
          </a:p>
          <a:p>
            <a:pPr algn="just" eaLnBrk="1" hangingPunct="1"/>
            <a:r>
              <a:rPr lang="el-GR" smtClean="0"/>
              <a:t>Έλεγχος της γεωμετρικής παραμόρφωσης της ακτινοσκοπικής εικόνας</a:t>
            </a:r>
            <a:r>
              <a:rPr lang="en-US" smtClean="0"/>
              <a:t> </a:t>
            </a:r>
            <a:r>
              <a:rPr lang="el-GR" smtClean="0"/>
              <a:t>για όλα τα </a:t>
            </a:r>
            <a:r>
              <a:rPr lang="en-US" smtClean="0"/>
              <a:t>formats.</a:t>
            </a:r>
          </a:p>
        </p:txBody>
      </p:sp>
      <p:pic>
        <p:nvPicPr>
          <p:cNvPr id="38915" name="Picture 3"/>
          <p:cNvPicPr>
            <a:picLocks noChangeAspect="1" noChangeArrowheads="1"/>
          </p:cNvPicPr>
          <p:nvPr/>
        </p:nvPicPr>
        <p:blipFill>
          <a:blip r:embed="rId2"/>
          <a:srcRect/>
          <a:stretch>
            <a:fillRect/>
          </a:stretch>
        </p:blipFill>
        <p:spPr bwMode="auto">
          <a:xfrm>
            <a:off x="971550" y="3311525"/>
            <a:ext cx="2516188" cy="2522538"/>
          </a:xfrm>
          <a:prstGeom prst="rect">
            <a:avLst/>
          </a:prstGeom>
          <a:noFill/>
          <a:ln w="9525">
            <a:noFill/>
            <a:miter lim="800000"/>
            <a:headEnd/>
            <a:tailEnd/>
          </a:ln>
        </p:spPr>
      </p:pic>
      <p:sp>
        <p:nvSpPr>
          <p:cNvPr id="4" name="Rectangle 3"/>
          <p:cNvSpPr/>
          <p:nvPr/>
        </p:nvSpPr>
        <p:spPr>
          <a:xfrm>
            <a:off x="1006475" y="5810250"/>
            <a:ext cx="3565525" cy="1077913"/>
          </a:xfrm>
          <a:prstGeom prst="rect">
            <a:avLst/>
          </a:prstGeom>
        </p:spPr>
        <p:txBody>
          <a:bodyPr>
            <a:spAutoFit/>
          </a:bodyPr>
          <a:lstStyle/>
          <a:p>
            <a:pPr fontAlgn="auto">
              <a:spcBef>
                <a:spcPts val="0"/>
              </a:spcBef>
              <a:spcAft>
                <a:spcPts val="0"/>
              </a:spcAft>
              <a:defRPr/>
            </a:pPr>
            <a:r>
              <a:rPr lang="en-GB" sz="1600" b="1" i="1" dirty="0">
                <a:solidFill>
                  <a:schemeClr val="bg1">
                    <a:lumMod val="50000"/>
                  </a:schemeClr>
                </a:solidFill>
                <a:latin typeface="+mn-lt"/>
                <a:cs typeface="+mn-cs"/>
              </a:rPr>
              <a:t>Fluoroscopic Dose Rate</a:t>
            </a:r>
          </a:p>
          <a:p>
            <a:pPr fontAlgn="auto">
              <a:spcBef>
                <a:spcPts val="0"/>
              </a:spcBef>
              <a:spcAft>
                <a:spcPts val="0"/>
              </a:spcAft>
              <a:defRPr/>
            </a:pPr>
            <a:r>
              <a:rPr lang="en-GB" sz="1600" b="1" i="1" dirty="0">
                <a:solidFill>
                  <a:schemeClr val="bg1">
                    <a:lumMod val="50000"/>
                  </a:schemeClr>
                </a:solidFill>
                <a:latin typeface="+mn-lt"/>
                <a:cs typeface="+mn-cs"/>
              </a:rPr>
              <a:t>and Low Contrast Resolution</a:t>
            </a:r>
          </a:p>
          <a:p>
            <a:pPr fontAlgn="auto">
              <a:spcBef>
                <a:spcPts val="0"/>
              </a:spcBef>
              <a:spcAft>
                <a:spcPts val="0"/>
              </a:spcAft>
              <a:defRPr/>
            </a:pPr>
            <a:r>
              <a:rPr lang="en-GB" sz="1600" b="1" i="1" dirty="0">
                <a:solidFill>
                  <a:schemeClr val="bg1">
                    <a:lumMod val="50000"/>
                  </a:schemeClr>
                </a:solidFill>
                <a:latin typeface="+mn-lt"/>
                <a:cs typeface="+mn-cs"/>
              </a:rPr>
              <a:t>Test Tool Kit</a:t>
            </a:r>
          </a:p>
          <a:p>
            <a:pPr fontAlgn="auto">
              <a:spcBef>
                <a:spcPts val="0"/>
              </a:spcBef>
              <a:spcAft>
                <a:spcPts val="0"/>
              </a:spcAft>
              <a:defRPr/>
            </a:pPr>
            <a:r>
              <a:rPr lang="en-GB" sz="1600" b="1" i="1" dirty="0">
                <a:solidFill>
                  <a:schemeClr val="bg1">
                    <a:lumMod val="50000"/>
                  </a:schemeClr>
                </a:solidFill>
                <a:latin typeface="+mn-lt"/>
                <a:cs typeface="+mn-cs"/>
              </a:rPr>
              <a:t>GAMMEX 151</a:t>
            </a:r>
            <a:endParaRPr lang="el-GR" sz="1600" b="1" i="1" dirty="0">
              <a:solidFill>
                <a:schemeClr val="bg1">
                  <a:lumMod val="50000"/>
                </a:schemeClr>
              </a:solidFill>
              <a:latin typeface="+mn-lt"/>
              <a:cs typeface="+mn-cs"/>
            </a:endParaRPr>
          </a:p>
        </p:txBody>
      </p:sp>
      <p:sp>
        <p:nvSpPr>
          <p:cNvPr id="5" name="TextBox 4"/>
          <p:cNvSpPr txBox="1"/>
          <p:nvPr/>
        </p:nvSpPr>
        <p:spPr>
          <a:xfrm>
            <a:off x="5508625" y="5905500"/>
            <a:ext cx="2087563" cy="338138"/>
          </a:xfrm>
          <a:prstGeom prst="rect">
            <a:avLst/>
          </a:prstGeom>
          <a:noFill/>
        </p:spPr>
        <p:txBody>
          <a:bodyPr>
            <a:spAutoFit/>
          </a:bodyPr>
          <a:lstStyle/>
          <a:p>
            <a:pPr fontAlgn="auto">
              <a:spcBef>
                <a:spcPts val="0"/>
              </a:spcBef>
              <a:spcAft>
                <a:spcPts val="0"/>
              </a:spcAft>
              <a:defRPr/>
            </a:pPr>
            <a:r>
              <a:rPr lang="en-US" sz="1600" b="1" i="1" dirty="0">
                <a:solidFill>
                  <a:schemeClr val="bg1">
                    <a:lumMod val="50000"/>
                  </a:schemeClr>
                </a:solidFill>
                <a:latin typeface="+mn-lt"/>
                <a:cs typeface="+mn-cs"/>
              </a:rPr>
              <a:t>Perspex PEP</a:t>
            </a:r>
            <a:endParaRPr lang="el-GR" sz="1600" dirty="0">
              <a:latin typeface="+mn-lt"/>
              <a:cs typeface="+mn-cs"/>
            </a:endParaRPr>
          </a:p>
        </p:txBody>
      </p:sp>
      <p:pic>
        <p:nvPicPr>
          <p:cNvPr id="38918" name="Picture 2"/>
          <p:cNvPicPr>
            <a:picLocks noChangeAspect="1" noChangeArrowheads="1"/>
          </p:cNvPicPr>
          <p:nvPr/>
        </p:nvPicPr>
        <p:blipFill>
          <a:blip r:embed="rId3"/>
          <a:srcRect/>
          <a:stretch>
            <a:fillRect/>
          </a:stretch>
        </p:blipFill>
        <p:spPr bwMode="auto">
          <a:xfrm>
            <a:off x="5003800" y="3443288"/>
            <a:ext cx="3275013" cy="225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 Ακτινογραφικού-Ακτινοσκοπικού </a:t>
            </a:r>
            <a:r>
              <a:rPr lang="el-GR" b="1" dirty="0" smtClean="0">
                <a:effectLst>
                  <a:outerShdw blurRad="38100" dist="38100" dir="2700000" algn="tl">
                    <a:srgbClr val="000000">
                      <a:alpha val="43137"/>
                    </a:srgbClr>
                  </a:outerShdw>
                </a:effectLst>
              </a:rPr>
              <a:t>Συστήματος</a:t>
            </a:r>
            <a:endParaRPr lang="el-GR" b="1" dirty="0">
              <a:effectLst>
                <a:outerShdw blurRad="38100" dist="38100" dir="2700000" algn="tl">
                  <a:srgbClr val="000000">
                    <a:alpha val="43137"/>
                  </a:srgbClr>
                </a:outerShdw>
              </a:effectLst>
            </a:endParaRPr>
          </a:p>
        </p:txBody>
      </p:sp>
      <p:sp>
        <p:nvSpPr>
          <p:cNvPr id="39938" name="Content Placeholder 2"/>
          <p:cNvSpPr>
            <a:spLocks noGrp="1"/>
          </p:cNvSpPr>
          <p:nvPr>
            <p:ph idx="1"/>
          </p:nvPr>
        </p:nvSpPr>
        <p:spPr>
          <a:xfrm>
            <a:off x="468313" y="1916113"/>
            <a:ext cx="8229600" cy="4589462"/>
          </a:xfrm>
        </p:spPr>
        <p:txBody>
          <a:bodyPr/>
          <a:lstStyle/>
          <a:p>
            <a:pPr eaLnBrk="1" hangingPunct="1"/>
            <a:r>
              <a:rPr lang="el-GR" smtClean="0"/>
              <a:t>Έλεγχος του Αυτόματου Ελέγχου Φωτεινότητας (</a:t>
            </a:r>
            <a:r>
              <a:rPr lang="en-US" smtClean="0"/>
              <a:t>Automatic Brightness Control</a:t>
            </a:r>
            <a:r>
              <a:rPr lang="el-GR" smtClean="0"/>
              <a:t> – Α</a:t>
            </a:r>
            <a:r>
              <a:rPr lang="en-US" smtClean="0"/>
              <a:t>BC)</a:t>
            </a:r>
          </a:p>
          <a:p>
            <a:pPr eaLnBrk="1" hangingPunct="1"/>
            <a:r>
              <a:rPr lang="el-GR" smtClean="0"/>
              <a:t>Έλεγχος του Αυτόματου Ρυθμού Έκθεσης (</a:t>
            </a:r>
            <a:r>
              <a:rPr lang="en-US" smtClean="0"/>
              <a:t>Automatic exposure control rate)</a:t>
            </a:r>
          </a:p>
          <a:p>
            <a:pPr eaLnBrk="1" hangingPunct="1"/>
            <a:r>
              <a:rPr lang="el-GR" smtClean="0"/>
              <a:t>Έλεγχος του </a:t>
            </a:r>
            <a:r>
              <a:rPr lang="en-US" smtClean="0"/>
              <a:t>Automatic Gain Control</a:t>
            </a:r>
          </a:p>
          <a:p>
            <a:pPr eaLnBrk="1" hangingPunct="1"/>
            <a:r>
              <a:rPr lang="el-GR" smtClean="0"/>
              <a:t>Θόρυβος εικόνας (</a:t>
            </a:r>
            <a:r>
              <a:rPr lang="en-US" smtClean="0"/>
              <a:t>Image Noise</a:t>
            </a:r>
            <a:r>
              <a:rPr lang="el-GR" smtClean="0"/>
              <a:t>)</a:t>
            </a:r>
            <a:endParaRPr lang="en-US" smtClean="0"/>
          </a:p>
          <a:p>
            <a:pPr eaLnBrk="1" hangingPunct="1"/>
            <a:r>
              <a:rPr lang="el-GR" smtClean="0"/>
              <a:t>Παραμένων φθορισμός (</a:t>
            </a:r>
            <a:r>
              <a:rPr lang="en-US" smtClean="0"/>
              <a:t>Image Lag</a:t>
            </a:r>
            <a:r>
              <a:rPr lang="el-GR"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a:t>
            </a:r>
            <a:r>
              <a:rPr lang="el-GR" b="1" dirty="0" smtClean="0">
                <a:effectLst>
                  <a:outerShdw blurRad="38100" dist="38100" dir="2700000" algn="tl">
                    <a:srgbClr val="000000">
                      <a:alpha val="43137"/>
                    </a:srgbClr>
                  </a:outerShdw>
                </a:effectLst>
              </a:rPr>
              <a:t>Έλεγχος</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Μαστογραφικού Συστήματος</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u="sng" dirty="0"/>
              <a:t>Ο ποιοτικός έλεγχος του </a:t>
            </a:r>
            <a:r>
              <a:rPr lang="el-GR" u="sng" dirty="0" smtClean="0"/>
              <a:t>Μαστογραφικού  </a:t>
            </a:r>
            <a:r>
              <a:rPr lang="el-GR" u="sng" dirty="0"/>
              <a:t>συστήματος περιλαμβάνει</a:t>
            </a:r>
            <a:r>
              <a:rPr lang="en-US" u="sng" dirty="0"/>
              <a:t>: </a:t>
            </a:r>
            <a:endParaRPr lang="el-GR" u="sng" dirty="0"/>
          </a:p>
          <a:p>
            <a:pPr marL="0" indent="0" eaLnBrk="1" fontAlgn="auto" hangingPunct="1">
              <a:spcAft>
                <a:spcPts val="0"/>
              </a:spcAft>
              <a:buFont typeface="Arial" pitchFamily="34" charset="0"/>
              <a:buNone/>
              <a:defRPr/>
            </a:pPr>
            <a:endParaRPr lang="el-GR" dirty="0" smtClean="0"/>
          </a:p>
          <a:p>
            <a:pPr marL="182880" indent="-182880" eaLnBrk="1" fontAlgn="auto" hangingPunct="1">
              <a:spcAft>
                <a:spcPts val="0"/>
              </a:spcAft>
              <a:buFont typeface="Arial" pitchFamily="34" charset="0"/>
              <a:buChar char="•"/>
              <a:defRPr/>
            </a:pPr>
            <a:r>
              <a:rPr lang="el-GR" dirty="0" smtClean="0"/>
              <a:t>Οπτικός έλεγχος του συστήματος.</a:t>
            </a:r>
            <a:endParaRPr lang="el-GR" dirty="0"/>
          </a:p>
          <a:p>
            <a:pPr marL="182880" indent="-182880" eaLnBrk="1" fontAlgn="auto" hangingPunct="1">
              <a:spcAft>
                <a:spcPts val="0"/>
              </a:spcAft>
              <a:buFont typeface="Arial" pitchFamily="34" charset="0"/>
              <a:buChar char="•"/>
              <a:defRPr/>
            </a:pPr>
            <a:r>
              <a:rPr lang="el-GR" dirty="0" smtClean="0"/>
              <a:t>Έλεγχος </a:t>
            </a:r>
            <a:r>
              <a:rPr lang="el-GR" dirty="0"/>
              <a:t>τήρησης </a:t>
            </a:r>
            <a:r>
              <a:rPr lang="el-GR" dirty="0" smtClean="0"/>
              <a:t>αρχείων.</a:t>
            </a:r>
          </a:p>
          <a:p>
            <a:pPr marL="182880" indent="-182880" eaLnBrk="1" fontAlgn="auto" hangingPunct="1">
              <a:spcAft>
                <a:spcPts val="0"/>
              </a:spcAft>
              <a:buFont typeface="Arial" pitchFamily="34" charset="0"/>
              <a:buChar char="•"/>
              <a:defRPr/>
            </a:pPr>
            <a:r>
              <a:rPr lang="el-GR" dirty="0" smtClean="0"/>
              <a:t>Έλεγχος Σήμανσης.</a:t>
            </a:r>
          </a:p>
          <a:p>
            <a:pPr marL="182880" indent="-182880" eaLnBrk="1" fontAlgn="auto" hangingPunct="1">
              <a:spcAft>
                <a:spcPts val="0"/>
              </a:spcAft>
              <a:buFont typeface="Arial" pitchFamily="34" charset="0"/>
              <a:buChar char="•"/>
              <a:defRPr/>
            </a:pPr>
            <a:r>
              <a:rPr lang="el-GR" dirty="0" smtClean="0"/>
              <a:t>Έλεγχος </a:t>
            </a:r>
            <a:r>
              <a:rPr lang="el-GR" dirty="0"/>
              <a:t>όλου του εξοπλισμού </a:t>
            </a:r>
            <a:endParaRPr lang="el-GR" dirty="0" smtClean="0"/>
          </a:p>
          <a:p>
            <a:pPr marL="0" indent="0" eaLnBrk="1" fontAlgn="auto" hangingPunct="1">
              <a:spcAft>
                <a:spcPts val="0"/>
              </a:spcAft>
              <a:buFont typeface="Arial" pitchFamily="34" charset="0"/>
              <a:buNone/>
              <a:defRPr/>
            </a:pPr>
            <a:r>
              <a:rPr lang="el-GR" dirty="0"/>
              <a:t> </a:t>
            </a:r>
            <a:r>
              <a:rPr lang="el-GR" dirty="0" smtClean="0"/>
              <a:t>  ακτινοπροστασίας.</a:t>
            </a:r>
          </a:p>
          <a:p>
            <a:pPr marL="182880" indent="-182880" eaLnBrk="1" fontAlgn="auto" hangingPunct="1">
              <a:spcAft>
                <a:spcPts val="0"/>
              </a:spcAft>
              <a:buFont typeface="Arial" pitchFamily="34" charset="0"/>
              <a:buChar char="•"/>
              <a:defRPr/>
            </a:pPr>
            <a:r>
              <a:rPr lang="el-GR" dirty="0"/>
              <a:t> </a:t>
            </a:r>
            <a:r>
              <a:rPr lang="el-GR" dirty="0" smtClean="0"/>
              <a:t>Έλεγχος κινήσεων μαστογράφου.</a:t>
            </a:r>
          </a:p>
          <a:p>
            <a:pPr marL="182880" indent="-182880" eaLnBrk="1" fontAlgn="auto" hangingPunct="1">
              <a:spcAft>
                <a:spcPts val="0"/>
              </a:spcAft>
              <a:buFont typeface="Arial" pitchFamily="34" charset="0"/>
              <a:buChar char="•"/>
              <a:defRPr/>
            </a:pPr>
            <a:r>
              <a:rPr lang="el-GR" dirty="0"/>
              <a:t> </a:t>
            </a:r>
            <a:r>
              <a:rPr lang="el-GR" dirty="0" smtClean="0"/>
              <a:t>Έλεγχος θωρακίσεων.</a:t>
            </a:r>
          </a:p>
          <a:p>
            <a:pPr marL="182880" indent="-182880" eaLnBrk="1" fontAlgn="auto" hangingPunct="1">
              <a:spcAft>
                <a:spcPts val="0"/>
              </a:spcAft>
              <a:buFont typeface="Arial" pitchFamily="34" charset="0"/>
              <a:buChar char="•"/>
              <a:defRPr/>
            </a:pPr>
            <a:endParaRPr lang="el-GR" dirty="0" smtClean="0"/>
          </a:p>
          <a:p>
            <a:pPr marL="182880" indent="-182880" eaLnBrk="1" fontAlgn="auto" hangingPunct="1">
              <a:spcAft>
                <a:spcPts val="0"/>
              </a:spcAft>
              <a:buFont typeface="Arial" pitchFamily="34" charset="0"/>
              <a:buChar char="•"/>
              <a:defRPr/>
            </a:pPr>
            <a:endParaRPr lang="el-GR" dirty="0"/>
          </a:p>
        </p:txBody>
      </p:sp>
      <p:graphicFrame>
        <p:nvGraphicFramePr>
          <p:cNvPr id="19759" name="Object 303"/>
          <p:cNvGraphicFramePr>
            <a:graphicFrameLocks noChangeAspect="1"/>
          </p:cNvGraphicFramePr>
          <p:nvPr/>
        </p:nvGraphicFramePr>
        <p:xfrm>
          <a:off x="5292725" y="2276475"/>
          <a:ext cx="2168525" cy="3841750"/>
        </p:xfrm>
        <a:graphic>
          <a:graphicData uri="http://schemas.openxmlformats.org/presentationml/2006/ole">
            <mc:AlternateContent xmlns:mc="http://schemas.openxmlformats.org/markup-compatibility/2006">
              <mc:Choice xmlns:v="urn:schemas-microsoft-com:vml" Requires="v">
                <p:oleObj spid="_x0000_s19760" name="Bitmap Image" r:id="rId3" imgW="2238687" imgH="3933333" progId="PBrush">
                  <p:embed/>
                </p:oleObj>
              </mc:Choice>
              <mc:Fallback>
                <p:oleObj name="Bitmap Image" r:id="rId3" imgW="2238687" imgH="3933333" progId="PBrush">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276475"/>
                        <a:ext cx="2168525" cy="384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7380288" y="4076700"/>
            <a:ext cx="1876425" cy="1200150"/>
          </a:xfrm>
          <a:prstGeom prst="rect">
            <a:avLst/>
          </a:prstGeom>
        </p:spPr>
        <p:txBody>
          <a:bodyPr wrap="none">
            <a:spAutoFit/>
          </a:bodyPr>
          <a:lstStyle/>
          <a:p>
            <a:pPr fontAlgn="auto">
              <a:spcBef>
                <a:spcPts val="0"/>
              </a:spcBef>
              <a:spcAft>
                <a:spcPts val="0"/>
              </a:spcAft>
              <a:defRPr/>
            </a:pPr>
            <a:r>
              <a:rPr lang="el-GR" b="1" i="1" dirty="0">
                <a:solidFill>
                  <a:schemeClr val="bg1">
                    <a:lumMod val="50000"/>
                  </a:schemeClr>
                </a:solidFill>
                <a:latin typeface="+mn-lt"/>
                <a:cs typeface="+mn-cs"/>
              </a:rPr>
              <a:t>Μαστογραφική </a:t>
            </a:r>
          </a:p>
          <a:p>
            <a:pPr fontAlgn="auto">
              <a:spcBef>
                <a:spcPts val="0"/>
              </a:spcBef>
              <a:spcAft>
                <a:spcPts val="0"/>
              </a:spcAft>
              <a:defRPr/>
            </a:pPr>
            <a:r>
              <a:rPr lang="el-GR" b="1" i="1" dirty="0">
                <a:solidFill>
                  <a:schemeClr val="bg1">
                    <a:lumMod val="50000"/>
                  </a:schemeClr>
                </a:solidFill>
                <a:latin typeface="+mn-lt"/>
                <a:cs typeface="+mn-cs"/>
              </a:rPr>
              <a:t>Μονάδα</a:t>
            </a:r>
          </a:p>
          <a:p>
            <a:pPr fontAlgn="auto">
              <a:spcBef>
                <a:spcPts val="0"/>
              </a:spcBef>
              <a:spcAft>
                <a:spcPts val="0"/>
              </a:spcAft>
              <a:defRPr/>
            </a:pPr>
            <a:r>
              <a:rPr lang="en-US" b="1" i="1" dirty="0" err="1">
                <a:solidFill>
                  <a:schemeClr val="bg1">
                    <a:lumMod val="50000"/>
                  </a:schemeClr>
                </a:solidFill>
                <a:latin typeface="+mn-lt"/>
                <a:cs typeface="+mn-cs"/>
              </a:rPr>
              <a:t>Metaltronica</a:t>
            </a:r>
            <a:r>
              <a:rPr lang="en-US" b="1" i="1" dirty="0">
                <a:solidFill>
                  <a:schemeClr val="bg1">
                    <a:lumMod val="50000"/>
                  </a:schemeClr>
                </a:solidFill>
                <a:latin typeface="+mn-lt"/>
                <a:cs typeface="+mn-cs"/>
              </a:rPr>
              <a:t> </a:t>
            </a:r>
            <a:endParaRPr lang="el-GR" b="1" i="1" dirty="0">
              <a:solidFill>
                <a:schemeClr val="bg1">
                  <a:lumMod val="50000"/>
                </a:schemeClr>
              </a:solidFill>
              <a:latin typeface="+mn-lt"/>
              <a:cs typeface="+mn-cs"/>
            </a:endParaRPr>
          </a:p>
          <a:p>
            <a:pPr fontAlgn="auto">
              <a:spcBef>
                <a:spcPts val="0"/>
              </a:spcBef>
              <a:spcAft>
                <a:spcPts val="0"/>
              </a:spcAft>
              <a:defRPr/>
            </a:pPr>
            <a:r>
              <a:rPr lang="en-US" b="1" i="1" dirty="0">
                <a:solidFill>
                  <a:schemeClr val="bg1">
                    <a:lumMod val="50000"/>
                  </a:schemeClr>
                </a:solidFill>
                <a:latin typeface="+mn-lt"/>
                <a:cs typeface="+mn-cs"/>
              </a:rPr>
              <a:t>Flat E</a:t>
            </a:r>
            <a:endParaRPr lang="el-GR"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a:t>
            </a:r>
            <a:r>
              <a:rPr lang="el-GR" b="1" dirty="0" smtClean="0">
                <a:effectLst>
                  <a:outerShdw blurRad="38100" dist="38100" dir="2700000" algn="tl">
                    <a:srgbClr val="000000">
                      <a:alpha val="43137"/>
                    </a:srgbClr>
                  </a:outerShdw>
                </a:effectLst>
              </a:rPr>
              <a:t>Έλεγχος</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Μαστογραφικού Συστήματος</a:t>
            </a:r>
            <a:endParaRPr lang="el-GR" b="1" dirty="0">
              <a:effectLst>
                <a:outerShdw blurRad="38100" dist="38100" dir="2700000" algn="tl">
                  <a:srgbClr val="000000">
                    <a:alpha val="43137"/>
                  </a:srgbClr>
                </a:outerShdw>
              </a:effectLst>
            </a:endParaRPr>
          </a:p>
        </p:txBody>
      </p:sp>
      <p:sp>
        <p:nvSpPr>
          <p:cNvPr id="43010" name="Content Placeholder 2"/>
          <p:cNvSpPr>
            <a:spLocks noGrp="1"/>
          </p:cNvSpPr>
          <p:nvPr>
            <p:ph idx="1"/>
          </p:nvPr>
        </p:nvSpPr>
        <p:spPr/>
        <p:txBody>
          <a:bodyPr/>
          <a:lstStyle/>
          <a:p>
            <a:pPr eaLnBrk="1" hangingPunct="1"/>
            <a:r>
              <a:rPr lang="el-GR" smtClean="0"/>
              <a:t>Έλεγχος όλων των ακτινολογικών παραμέτρων</a:t>
            </a:r>
            <a:r>
              <a:rPr lang="en-US" smtClean="0"/>
              <a:t>:</a:t>
            </a:r>
            <a:endParaRPr lang="el-GR" smtClean="0"/>
          </a:p>
          <a:p>
            <a:pPr eaLnBrk="1" hangingPunct="1">
              <a:buFontTx/>
              <a:buChar char="-"/>
            </a:pPr>
            <a:r>
              <a:rPr lang="el-GR" smtClean="0"/>
              <a:t>Μέτρηση ακρίβειας και επαναληψιμότητας </a:t>
            </a:r>
            <a:r>
              <a:rPr lang="en-US" smtClean="0"/>
              <a:t>kVp</a:t>
            </a:r>
            <a:endParaRPr lang="el-GR" smtClean="0"/>
          </a:p>
          <a:p>
            <a:pPr eaLnBrk="1" hangingPunct="1">
              <a:buFontTx/>
              <a:buChar char="-"/>
            </a:pPr>
            <a:r>
              <a:rPr lang="el-GR" smtClean="0"/>
              <a:t>Μέτρηση ακρίβειας και επαναληψιμότητας χρονομέτρου</a:t>
            </a:r>
          </a:p>
          <a:p>
            <a:pPr eaLnBrk="1" hangingPunct="1"/>
            <a:r>
              <a:rPr lang="el-GR" smtClean="0"/>
              <a:t>Μέτρηση Πάχους Ημιεξασθένισης για διάφορες τάσεις και φίλτρα</a:t>
            </a:r>
          </a:p>
          <a:p>
            <a:pPr eaLnBrk="1" hangingPunct="1"/>
            <a:endParaRPr lang="el-GR" smtClean="0"/>
          </a:p>
          <a:p>
            <a:pPr eaLnBrk="1" hangingPunct="1"/>
            <a:endParaRPr lang="el-GR" smtClean="0"/>
          </a:p>
        </p:txBody>
      </p:sp>
      <p:pic>
        <p:nvPicPr>
          <p:cNvPr id="43011" name="Picture 5" descr="C:\Users\Maria\Desktop\Pendings\Ίασης\IMS Giotto Direct Digital\photos\DSC01288.JPG"/>
          <p:cNvPicPr>
            <a:picLocks noChangeAspect="1" noChangeArrowheads="1"/>
          </p:cNvPicPr>
          <p:nvPr/>
        </p:nvPicPr>
        <p:blipFill>
          <a:blip r:embed="rId2"/>
          <a:srcRect/>
          <a:stretch>
            <a:fillRect/>
          </a:stretch>
        </p:blipFill>
        <p:spPr bwMode="auto">
          <a:xfrm>
            <a:off x="827088" y="3856038"/>
            <a:ext cx="3730625" cy="2689225"/>
          </a:xfrm>
          <a:prstGeom prst="rect">
            <a:avLst/>
          </a:prstGeom>
          <a:noFill/>
          <a:ln w="9525">
            <a:noFill/>
            <a:miter lim="800000"/>
            <a:headEnd/>
            <a:tailEnd/>
          </a:ln>
        </p:spPr>
      </p:pic>
      <p:sp>
        <p:nvSpPr>
          <p:cNvPr id="7" name="Rectangle 6"/>
          <p:cNvSpPr/>
          <p:nvPr/>
        </p:nvSpPr>
        <p:spPr>
          <a:xfrm>
            <a:off x="4908550" y="4941888"/>
            <a:ext cx="2832100" cy="1476375"/>
          </a:xfrm>
          <a:prstGeom prst="rect">
            <a:avLst/>
          </a:prstGeom>
        </p:spPr>
        <p:txBody>
          <a:bodyPr>
            <a:spAutoFit/>
          </a:bodyPr>
          <a:lstStyle/>
          <a:p>
            <a:pPr fontAlgn="auto">
              <a:spcBef>
                <a:spcPts val="0"/>
              </a:spcBef>
              <a:spcAft>
                <a:spcPts val="0"/>
              </a:spcAft>
              <a:defRPr/>
            </a:pPr>
            <a:r>
              <a:rPr lang="el-GR" b="1" i="1" dirty="0">
                <a:solidFill>
                  <a:schemeClr val="bg1">
                    <a:lumMod val="50000"/>
                  </a:schemeClr>
                </a:solidFill>
                <a:latin typeface="+mn-lt"/>
                <a:cs typeface="+mn-cs"/>
              </a:rPr>
              <a:t>Ψηφιακή Μαστογραφική Μονάδα </a:t>
            </a:r>
          </a:p>
          <a:p>
            <a:pPr fontAlgn="auto">
              <a:spcBef>
                <a:spcPts val="0"/>
              </a:spcBef>
              <a:spcAft>
                <a:spcPts val="0"/>
              </a:spcAft>
              <a:defRPr/>
            </a:pPr>
            <a:r>
              <a:rPr lang="en-US" b="1" i="1" dirty="0">
                <a:solidFill>
                  <a:schemeClr val="bg1">
                    <a:lumMod val="50000"/>
                  </a:schemeClr>
                </a:solidFill>
                <a:latin typeface="+mn-lt"/>
                <a:cs typeface="+mn-cs"/>
              </a:rPr>
              <a:t>IMS</a:t>
            </a:r>
            <a:r>
              <a:rPr lang="el-GR" b="1" i="1" dirty="0">
                <a:solidFill>
                  <a:schemeClr val="bg1">
                    <a:lumMod val="50000"/>
                  </a:schemeClr>
                </a:solidFill>
                <a:latin typeface="+mn-lt"/>
                <a:cs typeface="+mn-cs"/>
              </a:rPr>
              <a:t> </a:t>
            </a:r>
            <a:r>
              <a:rPr lang="en-US" b="1" i="1" dirty="0">
                <a:solidFill>
                  <a:schemeClr val="bg1">
                    <a:lumMod val="50000"/>
                  </a:schemeClr>
                </a:solidFill>
                <a:latin typeface="+mn-lt"/>
                <a:cs typeface="+mn-cs"/>
              </a:rPr>
              <a:t>Giotto </a:t>
            </a:r>
            <a:endParaRPr lang="el-GR" b="1" i="1" dirty="0">
              <a:solidFill>
                <a:schemeClr val="bg1">
                  <a:lumMod val="50000"/>
                </a:schemeClr>
              </a:solidFill>
              <a:latin typeface="+mn-lt"/>
              <a:cs typeface="+mn-cs"/>
            </a:endParaRPr>
          </a:p>
          <a:p>
            <a:pPr fontAlgn="auto">
              <a:spcBef>
                <a:spcPts val="0"/>
              </a:spcBef>
              <a:spcAft>
                <a:spcPts val="0"/>
              </a:spcAft>
              <a:defRPr/>
            </a:pPr>
            <a:r>
              <a:rPr lang="en-US" b="1" i="1" dirty="0">
                <a:solidFill>
                  <a:schemeClr val="bg1">
                    <a:lumMod val="50000"/>
                  </a:schemeClr>
                </a:solidFill>
                <a:latin typeface="+mn-lt"/>
                <a:cs typeface="+mn-cs"/>
              </a:rPr>
              <a:t>IMAGE 3D/3DL</a:t>
            </a:r>
            <a:endParaRPr lang="el-GR" b="1" i="1" dirty="0">
              <a:solidFill>
                <a:schemeClr val="bg1">
                  <a:lumMod val="50000"/>
                </a:schemeClr>
              </a:solidFill>
              <a:latin typeface="+mn-lt"/>
              <a:cs typeface="+mn-cs"/>
            </a:endParaRPr>
          </a:p>
          <a:p>
            <a:pPr fontAlgn="auto">
              <a:spcBef>
                <a:spcPts val="0"/>
              </a:spcBef>
              <a:spcAft>
                <a:spcPts val="0"/>
              </a:spcAft>
              <a:defRPr/>
            </a:pPr>
            <a:r>
              <a:rPr lang="en-US" b="1" i="1" dirty="0">
                <a:solidFill>
                  <a:schemeClr val="bg1">
                    <a:lumMod val="50000"/>
                  </a:schemeClr>
                </a:solidFill>
                <a:latin typeface="+mn-lt"/>
                <a:cs typeface="+mn-cs"/>
              </a:rPr>
              <a:t>Direct digital </a:t>
            </a:r>
            <a:endParaRPr lang="el-GR" b="1"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Ποιοτικός Έλεγχος</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Μαστογραφικού Συστήματος</a:t>
            </a:r>
          </a:p>
        </p:txBody>
      </p:sp>
      <p:sp>
        <p:nvSpPr>
          <p:cNvPr id="44034" name="Content Placeholder 2"/>
          <p:cNvSpPr>
            <a:spLocks noGrp="1"/>
          </p:cNvSpPr>
          <p:nvPr>
            <p:ph idx="1"/>
          </p:nvPr>
        </p:nvSpPr>
        <p:spPr/>
        <p:txBody>
          <a:bodyPr/>
          <a:lstStyle/>
          <a:p>
            <a:pPr eaLnBrk="1" hangingPunct="1"/>
            <a:r>
              <a:rPr lang="el-GR" smtClean="0"/>
              <a:t>Μέτρηση της δόσης εισόδου σε ομοίωμα μαστού.</a:t>
            </a:r>
          </a:p>
          <a:p>
            <a:pPr eaLnBrk="1" hangingPunct="1"/>
            <a:r>
              <a:rPr lang="el-GR" smtClean="0"/>
              <a:t>Υπολογισμός της μέσης δόσης αδένα (</a:t>
            </a:r>
            <a:r>
              <a:rPr lang="en-US" smtClean="0"/>
              <a:t>mean glandular dose</a:t>
            </a:r>
            <a:r>
              <a:rPr lang="el-GR" smtClean="0"/>
              <a:t> -</a:t>
            </a:r>
            <a:r>
              <a:rPr lang="en-US" smtClean="0"/>
              <a:t>MGD)</a:t>
            </a:r>
            <a:r>
              <a:rPr lang="el-GR" smtClean="0"/>
              <a:t> και σύγκριση με τα διεθνή επίπεδα αναφοράς.</a:t>
            </a:r>
            <a:endParaRPr lang="en-US" smtClean="0"/>
          </a:p>
          <a:p>
            <a:pPr eaLnBrk="1" hangingPunct="1"/>
            <a:r>
              <a:rPr lang="el-GR" smtClean="0"/>
              <a:t>Ποιοτικός έλεγχος μαστογραφίας με την χρήση εξομοιωτή, ομοιώματος όπως το πιο κάτω ομοίωμα.</a:t>
            </a:r>
          </a:p>
          <a:p>
            <a:pPr eaLnBrk="1" hangingPunct="1"/>
            <a:endParaRPr lang="el-GR" smtClean="0"/>
          </a:p>
        </p:txBody>
      </p:sp>
      <p:pic>
        <p:nvPicPr>
          <p:cNvPr id="44035" name="Picture 2"/>
          <p:cNvPicPr>
            <a:picLocks noChangeAspect="1" noChangeArrowheads="1"/>
          </p:cNvPicPr>
          <p:nvPr/>
        </p:nvPicPr>
        <p:blipFill>
          <a:blip r:embed="rId2"/>
          <a:srcRect/>
          <a:stretch>
            <a:fillRect/>
          </a:stretch>
        </p:blipFill>
        <p:spPr bwMode="auto">
          <a:xfrm>
            <a:off x="611188" y="3987800"/>
            <a:ext cx="3240087" cy="2652713"/>
          </a:xfrm>
          <a:prstGeom prst="rect">
            <a:avLst/>
          </a:prstGeom>
          <a:noFill/>
          <a:ln w="9525">
            <a:noFill/>
            <a:miter lim="800000"/>
            <a:headEnd/>
            <a:tailEnd/>
          </a:ln>
        </p:spPr>
      </p:pic>
      <p:sp>
        <p:nvSpPr>
          <p:cNvPr id="4" name="Rectangle 3"/>
          <p:cNvSpPr/>
          <p:nvPr/>
        </p:nvSpPr>
        <p:spPr>
          <a:xfrm>
            <a:off x="909638" y="6313488"/>
            <a:ext cx="7058025" cy="368300"/>
          </a:xfrm>
          <a:prstGeom prst="rect">
            <a:avLst/>
          </a:prstGeom>
        </p:spPr>
        <p:txBody>
          <a:bodyPr>
            <a:spAutoFit/>
          </a:bodyPr>
          <a:lstStyle/>
          <a:p>
            <a:pPr fontAlgn="auto">
              <a:spcBef>
                <a:spcPts val="0"/>
              </a:spcBef>
              <a:spcAft>
                <a:spcPts val="0"/>
              </a:spcAft>
              <a:defRPr/>
            </a:pPr>
            <a:r>
              <a:rPr lang="en-GB" b="1" i="1" dirty="0">
                <a:solidFill>
                  <a:schemeClr val="bg1">
                    <a:lumMod val="50000"/>
                  </a:schemeClr>
                </a:solidFill>
                <a:latin typeface="+mn-lt"/>
                <a:cs typeface="+mn-cs"/>
              </a:rPr>
              <a:t>T</a:t>
            </a:r>
            <a:r>
              <a:rPr lang="en-US" b="1" i="1" dirty="0">
                <a:solidFill>
                  <a:schemeClr val="bg1">
                    <a:lumMod val="50000"/>
                  </a:schemeClr>
                </a:solidFill>
                <a:latin typeface="+mn-lt"/>
                <a:cs typeface="+mn-cs"/>
              </a:rPr>
              <a:t>issue </a:t>
            </a:r>
            <a:r>
              <a:rPr lang="en-GB" b="1" i="1" dirty="0">
                <a:solidFill>
                  <a:schemeClr val="bg1">
                    <a:lumMod val="50000"/>
                  </a:schemeClr>
                </a:solidFill>
                <a:latin typeface="+mn-lt"/>
                <a:cs typeface="+mn-cs"/>
              </a:rPr>
              <a:t>Equivalent  Phantom for mammography  CIRS 011A  </a:t>
            </a:r>
            <a:endParaRPr lang="el-GR" b="1" i="1" dirty="0">
              <a:solidFill>
                <a:schemeClr val="bg1">
                  <a:lumMod val="50000"/>
                </a:schemeClr>
              </a:solidFill>
              <a:latin typeface="+mn-lt"/>
              <a:cs typeface="+mn-cs"/>
            </a:endParaRPr>
          </a:p>
        </p:txBody>
      </p:sp>
      <p:pic>
        <p:nvPicPr>
          <p:cNvPr id="44037" name="Picture 3"/>
          <p:cNvPicPr>
            <a:picLocks noChangeAspect="1" noChangeArrowheads="1"/>
          </p:cNvPicPr>
          <p:nvPr/>
        </p:nvPicPr>
        <p:blipFill>
          <a:blip r:embed="rId3"/>
          <a:srcRect/>
          <a:stretch>
            <a:fillRect/>
          </a:stretch>
        </p:blipFill>
        <p:spPr bwMode="auto">
          <a:xfrm>
            <a:off x="4427538" y="4052888"/>
            <a:ext cx="3540125" cy="213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l-GR" sz="3600" b="1" dirty="0">
                <a:solidFill>
                  <a:srgbClr val="D2533C"/>
                </a:solidFill>
                <a:effectLst>
                  <a:outerShdw blurRad="38100" dist="38100" dir="2700000" algn="tl">
                    <a:srgbClr val="000000">
                      <a:alpha val="43137"/>
                    </a:srgbClr>
                  </a:outerShdw>
                </a:effectLst>
              </a:rPr>
              <a:t>Ποιοτικός Έλεγχος</a:t>
            </a:r>
            <a:r>
              <a:rPr lang="en-US" sz="3600" b="1" dirty="0">
                <a:solidFill>
                  <a:srgbClr val="D2533C"/>
                </a:solidFill>
                <a:effectLst>
                  <a:outerShdw blurRad="38100" dist="38100" dir="2700000" algn="tl">
                    <a:srgbClr val="000000">
                      <a:alpha val="43137"/>
                    </a:srgbClr>
                  </a:outerShdw>
                </a:effectLst>
              </a:rPr>
              <a:t> </a:t>
            </a:r>
            <a:r>
              <a:rPr lang="el-GR" sz="3600" b="1" dirty="0" smtClean="0">
                <a:solidFill>
                  <a:srgbClr val="D2533C"/>
                </a:solidFill>
                <a:effectLst>
                  <a:outerShdw blurRad="38100" dist="38100" dir="2700000" algn="tl">
                    <a:srgbClr val="000000">
                      <a:alpha val="43137"/>
                    </a:srgbClr>
                  </a:outerShdw>
                </a:effectLst>
              </a:rPr>
              <a:t>Υπολογιστικού Τομογράφου</a:t>
            </a:r>
            <a:endParaRPr lang="el-GR" sz="3600" b="1" dirty="0">
              <a:effectLst>
                <a:outerShdw blurRad="38100" dist="38100" dir="2700000" algn="tl">
                  <a:srgbClr val="000000">
                    <a:alpha val="43137"/>
                  </a:srgbClr>
                </a:outerShdw>
              </a:effectLst>
            </a:endParaRPr>
          </a:p>
        </p:txBody>
      </p:sp>
      <p:pic>
        <p:nvPicPr>
          <p:cNvPr id="45058" name="Picture 2" descr="http://www3.gehealthcare.com/en/Education/Product_Education_Clinical/TiP_Applications/Computed_Tomography_HQ_Class/~/media/Images/Education/General/GEHC_Education_LightSpeed_VCT_product_side.jpg?mw=462"/>
          <p:cNvPicPr>
            <a:picLocks noChangeAspect="1" noChangeArrowheads="1"/>
          </p:cNvPicPr>
          <p:nvPr/>
        </p:nvPicPr>
        <p:blipFill>
          <a:blip r:embed="rId2"/>
          <a:srcRect l="5125" t="8742" r="7399" b="9076"/>
          <a:stretch>
            <a:fillRect/>
          </a:stretch>
        </p:blipFill>
        <p:spPr bwMode="auto">
          <a:xfrm>
            <a:off x="3951288" y="4508500"/>
            <a:ext cx="3849687" cy="2035175"/>
          </a:xfrm>
          <a:prstGeom prst="rect">
            <a:avLst/>
          </a:prstGeom>
          <a:noFill/>
          <a:ln w="9525">
            <a:noFill/>
            <a:miter lim="800000"/>
            <a:headEnd/>
            <a:tailEnd/>
          </a:ln>
        </p:spPr>
      </p:pic>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u="sng" dirty="0"/>
              <a:t>Ο ποιοτικός έλεγχος του </a:t>
            </a:r>
            <a:r>
              <a:rPr lang="el-GR" u="sng" dirty="0" smtClean="0"/>
              <a:t>Υπολογιστικού Τομογράφου περιλαμβάνει</a:t>
            </a:r>
            <a:r>
              <a:rPr lang="en-US" u="sng" dirty="0"/>
              <a:t>: </a:t>
            </a:r>
            <a:endParaRPr lang="el-GR" u="sng" dirty="0" smtClean="0"/>
          </a:p>
          <a:p>
            <a:pPr marL="0" indent="0" eaLnBrk="1" fontAlgn="auto" hangingPunct="1">
              <a:spcAft>
                <a:spcPts val="0"/>
              </a:spcAft>
              <a:buFont typeface="Arial" pitchFamily="34" charset="0"/>
              <a:buNone/>
              <a:defRPr/>
            </a:pPr>
            <a:endParaRPr lang="el-GR" dirty="0" smtClean="0"/>
          </a:p>
          <a:p>
            <a:pPr marL="182880" indent="-182880" eaLnBrk="1" fontAlgn="auto" hangingPunct="1">
              <a:spcAft>
                <a:spcPts val="0"/>
              </a:spcAft>
              <a:buFont typeface="Arial" pitchFamily="34" charset="0"/>
              <a:buChar char="•"/>
              <a:defRPr/>
            </a:pPr>
            <a:r>
              <a:rPr lang="el-GR" dirty="0" smtClean="0"/>
              <a:t>Οπτικός έλεγχος.</a:t>
            </a:r>
          </a:p>
          <a:p>
            <a:pPr marL="182880" indent="-182880" eaLnBrk="1" fontAlgn="auto" hangingPunct="1">
              <a:spcAft>
                <a:spcPts val="0"/>
              </a:spcAft>
              <a:buFont typeface="Arial" pitchFamily="34" charset="0"/>
              <a:buChar char="•"/>
              <a:defRPr/>
            </a:pPr>
            <a:r>
              <a:rPr lang="el-GR" dirty="0" smtClean="0"/>
              <a:t>Έλεγχος </a:t>
            </a:r>
            <a:r>
              <a:rPr lang="el-GR" dirty="0"/>
              <a:t>τήρησης </a:t>
            </a:r>
            <a:r>
              <a:rPr lang="el-GR" dirty="0" smtClean="0"/>
              <a:t>αρχείων.</a:t>
            </a:r>
          </a:p>
          <a:p>
            <a:pPr marL="182880" indent="-182880" eaLnBrk="1" fontAlgn="auto" hangingPunct="1">
              <a:spcAft>
                <a:spcPts val="0"/>
              </a:spcAft>
              <a:buFont typeface="Arial" pitchFamily="34" charset="0"/>
              <a:buChar char="•"/>
              <a:defRPr/>
            </a:pPr>
            <a:r>
              <a:rPr lang="el-GR" dirty="0" smtClean="0"/>
              <a:t>Έλεγχος Σήμανσης.</a:t>
            </a:r>
            <a:endParaRPr lang="el-GR" dirty="0"/>
          </a:p>
          <a:p>
            <a:pPr marL="182880" indent="-182880" eaLnBrk="1" fontAlgn="auto" hangingPunct="1">
              <a:spcAft>
                <a:spcPts val="0"/>
              </a:spcAft>
              <a:buFont typeface="Arial" pitchFamily="34" charset="0"/>
              <a:buChar char="•"/>
              <a:defRPr/>
            </a:pPr>
            <a:r>
              <a:rPr lang="el-GR" dirty="0" smtClean="0"/>
              <a:t>Έλεγχος </a:t>
            </a:r>
            <a:r>
              <a:rPr lang="el-GR" dirty="0"/>
              <a:t>όλου του εξοπλισμού </a:t>
            </a:r>
            <a:r>
              <a:rPr lang="el-GR" dirty="0" smtClean="0"/>
              <a:t>ακτινοπροστασίας.</a:t>
            </a:r>
          </a:p>
          <a:p>
            <a:pPr marL="182880" indent="-182880" eaLnBrk="1" fontAlgn="auto" hangingPunct="1">
              <a:spcAft>
                <a:spcPts val="0"/>
              </a:spcAft>
              <a:buFont typeface="Arial" pitchFamily="34" charset="0"/>
              <a:buChar char="•"/>
              <a:defRPr/>
            </a:pPr>
            <a:r>
              <a:rPr lang="el-GR" dirty="0" smtClean="0"/>
              <a:t>Έλεγχος κινήσεων.</a:t>
            </a:r>
          </a:p>
          <a:p>
            <a:pPr marL="182880" indent="-182880" eaLnBrk="1" fontAlgn="auto" hangingPunct="1">
              <a:spcAft>
                <a:spcPts val="0"/>
              </a:spcAft>
              <a:buFont typeface="Arial" pitchFamily="34" charset="0"/>
              <a:buChar char="•"/>
              <a:defRPr/>
            </a:pPr>
            <a:r>
              <a:rPr lang="el-GR" dirty="0" smtClean="0"/>
              <a:t>Έλεγχος θωρακίσεων.</a:t>
            </a:r>
          </a:p>
          <a:p>
            <a:pPr marL="0" indent="0" eaLnBrk="1" fontAlgn="auto" hangingPunct="1">
              <a:spcAft>
                <a:spcPts val="0"/>
              </a:spcAft>
              <a:buFont typeface="Arial" pitchFamily="34" charset="0"/>
              <a:buNone/>
              <a:defRPr/>
            </a:pPr>
            <a:endParaRPr lang="el-GR" dirty="0"/>
          </a:p>
        </p:txBody>
      </p:sp>
      <p:sp>
        <p:nvSpPr>
          <p:cNvPr id="6" name="Rectangle 5"/>
          <p:cNvSpPr/>
          <p:nvPr/>
        </p:nvSpPr>
        <p:spPr>
          <a:xfrm>
            <a:off x="6591300" y="6359525"/>
            <a:ext cx="2365375" cy="369888"/>
          </a:xfrm>
          <a:prstGeom prst="rect">
            <a:avLst/>
          </a:prstGeom>
        </p:spPr>
        <p:txBody>
          <a:bodyPr wrap="none">
            <a:spAutoFit/>
          </a:bodyPr>
          <a:lstStyle/>
          <a:p>
            <a:pPr fontAlgn="auto">
              <a:spcBef>
                <a:spcPts val="0"/>
              </a:spcBef>
              <a:spcAft>
                <a:spcPts val="0"/>
              </a:spcAft>
              <a:defRPr/>
            </a:pPr>
            <a:r>
              <a:rPr lang="en-US" b="1" i="1" dirty="0">
                <a:solidFill>
                  <a:schemeClr val="bg1">
                    <a:lumMod val="50000"/>
                  </a:schemeClr>
                </a:solidFill>
                <a:latin typeface="+mn-lt"/>
                <a:cs typeface="+mn-cs"/>
              </a:rPr>
              <a:t>GE </a:t>
            </a:r>
            <a:r>
              <a:rPr lang="en-US" b="1" i="1" dirty="0" err="1">
                <a:solidFill>
                  <a:schemeClr val="bg1">
                    <a:lumMod val="50000"/>
                  </a:schemeClr>
                </a:solidFill>
                <a:latin typeface="+mn-lt"/>
                <a:cs typeface="+mn-cs"/>
              </a:rPr>
              <a:t>LightSpeed</a:t>
            </a:r>
            <a:r>
              <a:rPr lang="en-US" b="1" i="1" dirty="0">
                <a:solidFill>
                  <a:schemeClr val="bg1">
                    <a:lumMod val="50000"/>
                  </a:schemeClr>
                </a:solidFill>
                <a:latin typeface="+mn-lt"/>
                <a:cs typeface="+mn-cs"/>
              </a:rPr>
              <a:t> VCT</a:t>
            </a:r>
            <a:endParaRPr lang="el-GR"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990600"/>
          </a:xfrm>
        </p:spPr>
        <p:txBody>
          <a:bodyPr/>
          <a:lstStyle/>
          <a:p>
            <a:pPr eaLnBrk="1" fontAlgn="auto" hangingPunct="1">
              <a:spcAft>
                <a:spcPts val="0"/>
              </a:spcAft>
              <a:defRPr/>
            </a:pPr>
            <a:r>
              <a:rPr lang="el-GR" sz="3600" b="1" dirty="0" smtClean="0">
                <a:effectLst>
                  <a:outerShdw blurRad="38100" dist="38100" dir="2700000" algn="tl">
                    <a:srgbClr val="000000">
                      <a:alpha val="43137"/>
                    </a:srgbClr>
                  </a:outerShdw>
                </a:effectLst>
              </a:rPr>
              <a:t>Ιατροφυσικός Εμπειρογνώμονας</a:t>
            </a:r>
            <a:endParaRPr lang="el-GR" sz="3600" b="1" dirty="0">
              <a:effectLst>
                <a:outerShdw blurRad="38100" dist="38100" dir="2700000" algn="tl">
                  <a:srgbClr val="000000">
                    <a:alpha val="43137"/>
                  </a:srgbClr>
                </a:outerShdw>
              </a:effectLst>
            </a:endParaRPr>
          </a:p>
        </p:txBody>
      </p:sp>
      <p:sp>
        <p:nvSpPr>
          <p:cNvPr id="16386"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l-GR" smtClean="0"/>
          </a:p>
        </p:txBody>
      </p:sp>
      <p:sp>
        <p:nvSpPr>
          <p:cNvPr id="16387" name="Rectangle 3"/>
          <p:cNvSpPr>
            <a:spLocks noChangeArrowheads="1"/>
          </p:cNvSpPr>
          <p:nvPr/>
        </p:nvSpPr>
        <p:spPr bwMode="auto">
          <a:xfrm>
            <a:off x="303213" y="1546225"/>
            <a:ext cx="8280400" cy="830263"/>
          </a:xfrm>
          <a:prstGeom prst="rect">
            <a:avLst/>
          </a:prstGeom>
          <a:noFill/>
          <a:ln w="9525">
            <a:noFill/>
            <a:miter lim="800000"/>
            <a:headEnd/>
            <a:tailEnd/>
          </a:ln>
        </p:spPr>
        <p:txBody>
          <a:bodyPr>
            <a:spAutoFit/>
          </a:bodyPr>
          <a:lstStyle/>
          <a:p>
            <a:pPr algn="just"/>
            <a:r>
              <a:rPr lang="el-GR" sz="2400" u="sng"/>
              <a:t>Από τον περί Προστασίας από Ιονίζουσες Ακτινοβολίες Νόμο του 2002</a:t>
            </a:r>
            <a:r>
              <a:rPr lang="en-US" sz="2400" u="sng"/>
              <a:t>:</a:t>
            </a:r>
          </a:p>
        </p:txBody>
      </p:sp>
      <p:pic>
        <p:nvPicPr>
          <p:cNvPr id="16388" name="Picture 3"/>
          <p:cNvPicPr>
            <a:picLocks noChangeAspect="1" noChangeArrowheads="1"/>
          </p:cNvPicPr>
          <p:nvPr/>
        </p:nvPicPr>
        <p:blipFill>
          <a:blip r:embed="rId2"/>
          <a:srcRect l="15349" t="3729" r="3825" b="23438"/>
          <a:stretch>
            <a:fillRect/>
          </a:stretch>
        </p:blipFill>
        <p:spPr bwMode="auto">
          <a:xfrm>
            <a:off x="107950" y="2565400"/>
            <a:ext cx="8921750" cy="3024188"/>
          </a:xfrm>
          <a:prstGeom prst="rect">
            <a:avLst/>
          </a:prstGeom>
          <a:noFill/>
          <a:ln w="9525">
            <a:noFill/>
            <a:miter lim="800000"/>
            <a:headEnd/>
            <a:tailEnd/>
          </a:ln>
        </p:spPr>
      </p:pic>
      <p:cxnSp>
        <p:nvCxnSpPr>
          <p:cNvPr id="6" name="Straight Connector 5"/>
          <p:cNvCxnSpPr/>
          <p:nvPr/>
        </p:nvCxnSpPr>
        <p:spPr>
          <a:xfrm>
            <a:off x="7385050" y="2844800"/>
            <a:ext cx="1508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7950" y="3141663"/>
            <a:ext cx="2087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solidFill>
                  <a:srgbClr val="D2533C"/>
                </a:solidFill>
                <a:effectLst>
                  <a:outerShdw blurRad="38100" dist="38100" dir="2700000" algn="tl">
                    <a:srgbClr val="000000">
                      <a:alpha val="43137"/>
                    </a:srgbClr>
                  </a:outerShdw>
                </a:effectLst>
              </a:rPr>
              <a:t>Ποιοτικός Έλεγχος</a:t>
            </a:r>
            <a:r>
              <a:rPr lang="en-US" b="1" dirty="0">
                <a:solidFill>
                  <a:srgbClr val="D2533C"/>
                </a:solidFill>
                <a:effectLst>
                  <a:outerShdw blurRad="38100" dist="38100" dir="2700000" algn="tl">
                    <a:srgbClr val="000000">
                      <a:alpha val="43137"/>
                    </a:srgbClr>
                  </a:outerShdw>
                </a:effectLst>
              </a:rPr>
              <a:t> </a:t>
            </a:r>
            <a:r>
              <a:rPr lang="el-GR" b="1" dirty="0">
                <a:solidFill>
                  <a:srgbClr val="D2533C"/>
                </a:solidFill>
                <a:effectLst>
                  <a:outerShdw blurRad="38100" dist="38100" dir="2700000" algn="tl">
                    <a:srgbClr val="000000">
                      <a:alpha val="43137"/>
                    </a:srgbClr>
                  </a:outerShdw>
                </a:effectLst>
              </a:rPr>
              <a:t>Υπολογιστικού Τομογράφου</a:t>
            </a:r>
            <a:endParaRPr lang="el-GR" b="1" dirty="0">
              <a:effectLst>
                <a:outerShdw blurRad="38100" dist="38100" dir="2700000" algn="tl">
                  <a:srgbClr val="000000">
                    <a:alpha val="43137"/>
                  </a:srgbClr>
                </a:outerShdw>
              </a:effectLst>
            </a:endParaRPr>
          </a:p>
        </p:txBody>
      </p:sp>
      <p:sp>
        <p:nvSpPr>
          <p:cNvPr id="46082" name="Content Placeholder 3"/>
          <p:cNvSpPr>
            <a:spLocks noGrp="1"/>
          </p:cNvSpPr>
          <p:nvPr>
            <p:ph idx="1"/>
          </p:nvPr>
        </p:nvSpPr>
        <p:spPr/>
        <p:txBody>
          <a:bodyPr/>
          <a:lstStyle/>
          <a:p>
            <a:pPr eaLnBrk="1" hangingPunct="1"/>
            <a:r>
              <a:rPr lang="el-GR" smtClean="0"/>
              <a:t>Μέτρηση του </a:t>
            </a:r>
            <a:r>
              <a:rPr lang="en-US" smtClean="0"/>
              <a:t>CTDI </a:t>
            </a:r>
            <a:r>
              <a:rPr lang="el-GR" smtClean="0"/>
              <a:t>με τη χρήση κατάλληλου δοσιμέτρου και κατάλληλων ομοιωμάτων με οπές (</a:t>
            </a:r>
            <a:r>
              <a:rPr lang="en-US" smtClean="0"/>
              <a:t>body and head phantoms)</a:t>
            </a:r>
            <a:endParaRPr lang="el-GR" smtClean="0"/>
          </a:p>
          <a:p>
            <a:pPr eaLnBrk="1" hangingPunct="1"/>
            <a:r>
              <a:rPr lang="el-GR" smtClean="0"/>
              <a:t> Υπολογισμός δόσεων και σύγκριση με τα διεθνή επίπεδα αναφοράς.</a:t>
            </a:r>
          </a:p>
          <a:p>
            <a:pPr eaLnBrk="1" hangingPunct="1"/>
            <a:endParaRPr lang="el-GR" smtClean="0"/>
          </a:p>
        </p:txBody>
      </p:sp>
      <p:pic>
        <p:nvPicPr>
          <p:cNvPr id="46083" name="Picture 2" descr="C:\Users\Maria\Pictures\photos\medical physics\DSC01157.JPG"/>
          <p:cNvPicPr>
            <a:picLocks noChangeAspect="1" noChangeArrowheads="1"/>
          </p:cNvPicPr>
          <p:nvPr/>
        </p:nvPicPr>
        <p:blipFill>
          <a:blip r:embed="rId2"/>
          <a:srcRect/>
          <a:stretch>
            <a:fillRect/>
          </a:stretch>
        </p:blipFill>
        <p:spPr bwMode="auto">
          <a:xfrm>
            <a:off x="107950" y="3617913"/>
            <a:ext cx="4319588" cy="3240087"/>
          </a:xfrm>
          <a:prstGeom prst="rect">
            <a:avLst/>
          </a:prstGeom>
          <a:noFill/>
          <a:ln w="9525">
            <a:noFill/>
            <a:miter lim="800000"/>
            <a:headEnd/>
            <a:tailEnd/>
          </a:ln>
        </p:spPr>
      </p:pic>
      <p:pic>
        <p:nvPicPr>
          <p:cNvPr id="46084" name="Picture 3" descr="C:\Users\Maria\Pictures\photos\medical physics\DSC01158.JPG"/>
          <p:cNvPicPr>
            <a:picLocks noChangeAspect="1" noChangeArrowheads="1"/>
          </p:cNvPicPr>
          <p:nvPr/>
        </p:nvPicPr>
        <p:blipFill>
          <a:blip r:embed="rId3"/>
          <a:srcRect/>
          <a:stretch>
            <a:fillRect/>
          </a:stretch>
        </p:blipFill>
        <p:spPr bwMode="auto">
          <a:xfrm>
            <a:off x="4643438" y="3641725"/>
            <a:ext cx="43434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solidFill>
                  <a:srgbClr val="D2533C"/>
                </a:solidFill>
                <a:effectLst>
                  <a:outerShdw blurRad="38100" dist="38100" dir="2700000" algn="tl">
                    <a:srgbClr val="000000">
                      <a:alpha val="43137"/>
                    </a:srgbClr>
                  </a:outerShdw>
                </a:effectLst>
              </a:rPr>
              <a:t>Ποιοτικός Έλεγχος</a:t>
            </a:r>
            <a:r>
              <a:rPr lang="en-US" b="1" dirty="0">
                <a:solidFill>
                  <a:srgbClr val="D2533C"/>
                </a:solidFill>
                <a:effectLst>
                  <a:outerShdw blurRad="38100" dist="38100" dir="2700000" algn="tl">
                    <a:srgbClr val="000000">
                      <a:alpha val="43137"/>
                    </a:srgbClr>
                  </a:outerShdw>
                </a:effectLst>
              </a:rPr>
              <a:t> </a:t>
            </a:r>
            <a:r>
              <a:rPr lang="el-GR" b="1" dirty="0">
                <a:solidFill>
                  <a:srgbClr val="D2533C"/>
                </a:solidFill>
                <a:effectLst>
                  <a:outerShdw blurRad="38100" dist="38100" dir="2700000" algn="tl">
                    <a:srgbClr val="000000">
                      <a:alpha val="43137"/>
                    </a:srgbClr>
                  </a:outerShdw>
                </a:effectLst>
              </a:rPr>
              <a:t>Υπολογιστικού Τομογράφου</a:t>
            </a:r>
            <a:endParaRPr lang="el-GR" dirty="0"/>
          </a:p>
        </p:txBody>
      </p:sp>
      <p:pic>
        <p:nvPicPr>
          <p:cNvPr id="47106" name="Picture 2"/>
          <p:cNvPicPr>
            <a:picLocks noChangeAspect="1" noChangeArrowheads="1"/>
          </p:cNvPicPr>
          <p:nvPr/>
        </p:nvPicPr>
        <p:blipFill>
          <a:blip r:embed="rId2"/>
          <a:srcRect l="5898"/>
          <a:stretch>
            <a:fillRect/>
          </a:stretch>
        </p:blipFill>
        <p:spPr bwMode="auto">
          <a:xfrm>
            <a:off x="298450" y="2781300"/>
            <a:ext cx="4302125" cy="3163888"/>
          </a:xfrm>
          <a:prstGeom prst="rect">
            <a:avLst/>
          </a:prstGeom>
          <a:noFill/>
          <a:ln w="9525">
            <a:noFill/>
            <a:miter lim="800000"/>
            <a:headEnd/>
            <a:tailEnd/>
          </a:ln>
        </p:spPr>
      </p:pic>
      <p:sp>
        <p:nvSpPr>
          <p:cNvPr id="4" name="Rectangle 3"/>
          <p:cNvSpPr/>
          <p:nvPr/>
        </p:nvSpPr>
        <p:spPr>
          <a:xfrm>
            <a:off x="269875" y="2133600"/>
            <a:ext cx="3509963" cy="922338"/>
          </a:xfrm>
          <a:prstGeom prst="rect">
            <a:avLst/>
          </a:prstGeom>
        </p:spPr>
        <p:txBody>
          <a:bodyPr>
            <a:spAutoFit/>
          </a:bodyPr>
          <a:lstStyle/>
          <a:p>
            <a:pPr fontAlgn="auto">
              <a:spcBef>
                <a:spcPts val="0"/>
              </a:spcBef>
              <a:spcAft>
                <a:spcPts val="0"/>
              </a:spcAft>
              <a:defRPr/>
            </a:pPr>
            <a:r>
              <a:rPr lang="en-US" b="1" i="1" dirty="0">
                <a:solidFill>
                  <a:schemeClr val="bg1">
                    <a:lumMod val="50000"/>
                  </a:schemeClr>
                </a:solidFill>
                <a:latin typeface="+mn-lt"/>
                <a:cs typeface="+mn-cs"/>
              </a:rPr>
              <a:t>Body and Head CT phantoms</a:t>
            </a:r>
            <a:endParaRPr lang="en-GB" b="1" i="1" dirty="0">
              <a:solidFill>
                <a:schemeClr val="bg1">
                  <a:lumMod val="50000"/>
                </a:schemeClr>
              </a:solidFill>
              <a:latin typeface="+mn-lt"/>
              <a:cs typeface="+mn-cs"/>
            </a:endParaRPr>
          </a:p>
          <a:p>
            <a:pPr fontAlgn="auto">
              <a:spcBef>
                <a:spcPts val="0"/>
              </a:spcBef>
              <a:spcAft>
                <a:spcPts val="0"/>
              </a:spcAft>
              <a:defRPr/>
            </a:pPr>
            <a:r>
              <a:rPr lang="en-GB" b="1" dirty="0">
                <a:latin typeface="+mn-lt"/>
                <a:cs typeface="+mn-cs"/>
              </a:rPr>
              <a:t/>
            </a:r>
            <a:br>
              <a:rPr lang="en-GB" b="1" dirty="0">
                <a:latin typeface="+mn-lt"/>
                <a:cs typeface="+mn-cs"/>
              </a:rPr>
            </a:br>
            <a:endParaRPr lang="el-GR" dirty="0">
              <a:latin typeface="+mn-lt"/>
              <a:cs typeface="+mn-cs"/>
            </a:endParaRPr>
          </a:p>
        </p:txBody>
      </p:sp>
      <p:pic>
        <p:nvPicPr>
          <p:cNvPr id="47108" name="Picture 3"/>
          <p:cNvPicPr>
            <a:picLocks noChangeAspect="1" noChangeArrowheads="1"/>
          </p:cNvPicPr>
          <p:nvPr/>
        </p:nvPicPr>
        <p:blipFill>
          <a:blip r:embed="rId3"/>
          <a:srcRect/>
          <a:stretch>
            <a:fillRect/>
          </a:stretch>
        </p:blipFill>
        <p:spPr bwMode="auto">
          <a:xfrm>
            <a:off x="4859338" y="2808288"/>
            <a:ext cx="3811587" cy="316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l-GR" sz="3600" b="1" dirty="0">
                <a:solidFill>
                  <a:srgbClr val="D2533C"/>
                </a:solidFill>
                <a:effectLst>
                  <a:outerShdw blurRad="38100" dist="38100" dir="2700000" algn="tl">
                    <a:srgbClr val="000000">
                      <a:alpha val="43137"/>
                    </a:srgbClr>
                  </a:outerShdw>
                </a:effectLst>
              </a:rPr>
              <a:t>Ποιοτικός Έλεγχος</a:t>
            </a:r>
            <a:r>
              <a:rPr lang="en-US" sz="3600" b="1" dirty="0">
                <a:solidFill>
                  <a:srgbClr val="D2533C"/>
                </a:solidFill>
                <a:effectLst>
                  <a:outerShdw blurRad="38100" dist="38100" dir="2700000" algn="tl">
                    <a:srgbClr val="000000">
                      <a:alpha val="43137"/>
                    </a:srgbClr>
                  </a:outerShdw>
                </a:effectLst>
              </a:rPr>
              <a:t> </a:t>
            </a:r>
            <a:r>
              <a:rPr lang="el-GR" sz="3600" b="1" dirty="0" smtClean="0">
                <a:solidFill>
                  <a:srgbClr val="D2533C"/>
                </a:solidFill>
                <a:effectLst>
                  <a:outerShdw blurRad="38100" dist="38100" dir="2700000" algn="tl">
                    <a:srgbClr val="000000">
                      <a:alpha val="43137"/>
                    </a:srgbClr>
                  </a:outerShdw>
                </a:effectLst>
              </a:rPr>
              <a:t>Υπολογιστικού Τομογράφου</a:t>
            </a:r>
            <a:endParaRPr lang="el-GR"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l-GR" dirty="0" smtClean="0"/>
              <a:t>Μέτρηση όλων των παραμετρών ποιότητας εικόνας με τη χρήση κατάλληλου ομοιώματος</a:t>
            </a:r>
            <a:r>
              <a:rPr lang="en-US" dirty="0" smtClean="0"/>
              <a:t>:</a:t>
            </a:r>
            <a:endParaRPr lang="el-GR" dirty="0" smtClean="0"/>
          </a:p>
          <a:p>
            <a:pPr marL="182880" indent="-182880" eaLnBrk="1" fontAlgn="auto" hangingPunct="1">
              <a:spcAft>
                <a:spcPts val="0"/>
              </a:spcAft>
              <a:buFont typeface="Arial" pitchFamily="34" charset="0"/>
              <a:buChar char="-"/>
              <a:defRPr/>
            </a:pPr>
            <a:r>
              <a:rPr lang="el-GR" dirty="0" smtClean="0"/>
              <a:t>Μέτρηση της Χωρικής ομοιογένειας</a:t>
            </a:r>
          </a:p>
          <a:p>
            <a:pPr marL="182880" indent="-182880" eaLnBrk="1" fontAlgn="auto" hangingPunct="1">
              <a:spcAft>
                <a:spcPts val="0"/>
              </a:spcAft>
              <a:buFont typeface="Arial" pitchFamily="34" charset="0"/>
              <a:buChar char="-"/>
              <a:defRPr/>
            </a:pPr>
            <a:r>
              <a:rPr lang="el-GR" dirty="0" smtClean="0"/>
              <a:t>Μέτρηση του θορύβου εικόνας.</a:t>
            </a:r>
          </a:p>
          <a:p>
            <a:pPr marL="182880" indent="-182880" eaLnBrk="1" fontAlgn="auto" hangingPunct="1">
              <a:spcAft>
                <a:spcPts val="0"/>
              </a:spcAft>
              <a:buFont typeface="Arial" pitchFamily="34" charset="0"/>
              <a:buChar char="-"/>
              <a:defRPr/>
            </a:pPr>
            <a:r>
              <a:rPr lang="el-GR" dirty="0" smtClean="0"/>
              <a:t>Ακρίβεια και γραμμικότητα CT numbers διαφόρων υλικών.</a:t>
            </a:r>
          </a:p>
          <a:p>
            <a:pPr marL="182880" indent="-182880" eaLnBrk="1" fontAlgn="auto" hangingPunct="1">
              <a:spcAft>
                <a:spcPts val="0"/>
              </a:spcAft>
              <a:buFont typeface="Arial" pitchFamily="34" charset="0"/>
              <a:buChar char="-"/>
              <a:defRPr/>
            </a:pPr>
            <a:r>
              <a:rPr lang="el-GR" dirty="0" smtClean="0"/>
              <a:t>Μέτρηση της Διακριτικής ικανότητας υψηλής αντίθεσης</a:t>
            </a:r>
          </a:p>
          <a:p>
            <a:pPr marL="182880" indent="-182880" eaLnBrk="1" fontAlgn="auto" hangingPunct="1">
              <a:spcAft>
                <a:spcPts val="0"/>
              </a:spcAft>
              <a:buFont typeface="Arial" pitchFamily="34" charset="0"/>
              <a:buChar char="-"/>
              <a:defRPr/>
            </a:pPr>
            <a:r>
              <a:rPr lang="el-GR" dirty="0" smtClean="0"/>
              <a:t>Μέτρηση της Διακριτικής ικανότητας χαμηλής αντίθεσης</a:t>
            </a:r>
          </a:p>
          <a:p>
            <a:pPr marL="182880" indent="-182880" eaLnBrk="1" fontAlgn="auto" hangingPunct="1">
              <a:spcAft>
                <a:spcPts val="0"/>
              </a:spcAft>
              <a:buFont typeface="Arial" pitchFamily="34" charset="0"/>
              <a:buChar char="-"/>
              <a:defRPr/>
            </a:pPr>
            <a:r>
              <a:rPr lang="el-GR" dirty="0" smtClean="0"/>
              <a:t>Μέτρηση πάχους τομής (</a:t>
            </a:r>
            <a:r>
              <a:rPr lang="en-US" dirty="0" smtClean="0"/>
              <a:t>irradiated slice thickness)</a:t>
            </a:r>
            <a:endParaRPr lang="el-GR" dirty="0" smtClean="0"/>
          </a:p>
          <a:p>
            <a:pPr marL="0" indent="0"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solidFill>
                  <a:srgbClr val="D2533C"/>
                </a:solidFill>
                <a:effectLst>
                  <a:outerShdw blurRad="38100" dist="38100" dir="2700000" algn="tl">
                    <a:srgbClr val="000000">
                      <a:alpha val="43137"/>
                    </a:srgbClr>
                  </a:outerShdw>
                </a:effectLst>
              </a:rPr>
              <a:t>Ποιοτικός Έλεγχος</a:t>
            </a:r>
            <a:r>
              <a:rPr lang="en-US" b="1" dirty="0">
                <a:solidFill>
                  <a:srgbClr val="D2533C"/>
                </a:solidFill>
                <a:effectLst>
                  <a:outerShdw blurRad="38100" dist="38100" dir="2700000" algn="tl">
                    <a:srgbClr val="000000">
                      <a:alpha val="43137"/>
                    </a:srgbClr>
                  </a:outerShdw>
                </a:effectLst>
              </a:rPr>
              <a:t> </a:t>
            </a:r>
            <a:r>
              <a:rPr lang="el-GR" b="1" dirty="0">
                <a:solidFill>
                  <a:srgbClr val="D2533C"/>
                </a:solidFill>
                <a:effectLst>
                  <a:outerShdw blurRad="38100" dist="38100" dir="2700000" algn="tl">
                    <a:srgbClr val="000000">
                      <a:alpha val="43137"/>
                    </a:srgbClr>
                  </a:outerShdw>
                </a:effectLst>
              </a:rPr>
              <a:t>Υπολογιστικού Τομογράφου</a:t>
            </a:r>
            <a:endParaRPr lang="el-GR" b="1" dirty="0">
              <a:effectLst>
                <a:outerShdw blurRad="38100" dist="38100" dir="2700000" algn="tl">
                  <a:srgbClr val="000000">
                    <a:alpha val="43137"/>
                  </a:srgbClr>
                </a:outerShdw>
              </a:effectLst>
            </a:endParaRPr>
          </a:p>
        </p:txBody>
      </p:sp>
      <p:pic>
        <p:nvPicPr>
          <p:cNvPr id="49154" name="Picture 2" descr="http://postfiles16.naver.net/20120327_143/jsbmed_1332813641780P6vwb_JPEG/2.jpg?type=w2"/>
          <p:cNvPicPr>
            <a:picLocks noChangeAspect="1" noChangeArrowheads="1"/>
          </p:cNvPicPr>
          <p:nvPr/>
        </p:nvPicPr>
        <p:blipFill>
          <a:blip r:embed="rId2"/>
          <a:srcRect/>
          <a:stretch>
            <a:fillRect/>
          </a:stretch>
        </p:blipFill>
        <p:spPr bwMode="auto">
          <a:xfrm>
            <a:off x="107950" y="1852613"/>
            <a:ext cx="3028950" cy="2476500"/>
          </a:xfrm>
          <a:prstGeom prst="rect">
            <a:avLst/>
          </a:prstGeom>
          <a:noFill/>
          <a:ln w="9525">
            <a:noFill/>
            <a:miter lim="800000"/>
            <a:headEnd/>
            <a:tailEnd/>
          </a:ln>
        </p:spPr>
      </p:pic>
      <p:sp>
        <p:nvSpPr>
          <p:cNvPr id="3" name="Rectangle 2"/>
          <p:cNvSpPr/>
          <p:nvPr/>
        </p:nvSpPr>
        <p:spPr>
          <a:xfrm>
            <a:off x="4211638" y="1825625"/>
            <a:ext cx="4572000" cy="1477963"/>
          </a:xfrm>
          <a:prstGeom prst="rect">
            <a:avLst/>
          </a:prstGeom>
        </p:spPr>
        <p:txBody>
          <a:bodyPr>
            <a:spAutoFit/>
          </a:bodyPr>
          <a:lstStyle/>
          <a:p>
            <a:pPr fontAlgn="auto">
              <a:spcBef>
                <a:spcPts val="0"/>
              </a:spcBef>
              <a:spcAft>
                <a:spcPts val="0"/>
              </a:spcAft>
              <a:defRPr/>
            </a:pPr>
            <a:endParaRPr lang="en-GB" b="1" i="1" dirty="0">
              <a:solidFill>
                <a:schemeClr val="bg1">
                  <a:lumMod val="50000"/>
                </a:schemeClr>
              </a:solidFill>
              <a:latin typeface="+mn-lt"/>
              <a:cs typeface="+mn-cs"/>
            </a:endParaRPr>
          </a:p>
          <a:p>
            <a:pPr fontAlgn="auto">
              <a:spcBef>
                <a:spcPts val="0"/>
              </a:spcBef>
              <a:spcAft>
                <a:spcPts val="0"/>
              </a:spcAft>
              <a:defRPr/>
            </a:pPr>
            <a:r>
              <a:rPr lang="en-GB" b="1" i="1" dirty="0">
                <a:solidFill>
                  <a:schemeClr val="bg1">
                    <a:lumMod val="50000"/>
                  </a:schemeClr>
                </a:solidFill>
                <a:latin typeface="+mn-lt"/>
                <a:cs typeface="+mn-cs"/>
              </a:rPr>
              <a:t>AAPM CT Performance Phantom </a:t>
            </a:r>
            <a:r>
              <a:rPr lang="en-US" b="1" i="1" dirty="0">
                <a:solidFill>
                  <a:schemeClr val="bg1">
                    <a:lumMod val="50000"/>
                  </a:schemeClr>
                </a:solidFill>
                <a:latin typeface="+mn-lt"/>
                <a:cs typeface="+mn-cs"/>
              </a:rPr>
              <a:t>Model 610</a:t>
            </a:r>
            <a:endParaRPr lang="en-GB" b="1" i="1" dirty="0">
              <a:solidFill>
                <a:schemeClr val="bg1">
                  <a:lumMod val="50000"/>
                </a:schemeClr>
              </a:solidFill>
              <a:latin typeface="+mn-lt"/>
              <a:cs typeface="+mn-cs"/>
            </a:endParaRPr>
          </a:p>
          <a:p>
            <a:pPr fontAlgn="auto">
              <a:spcBef>
                <a:spcPts val="0"/>
              </a:spcBef>
              <a:spcAft>
                <a:spcPts val="0"/>
              </a:spcAft>
              <a:defRPr/>
            </a:pPr>
            <a:r>
              <a:rPr lang="en-GB" b="1" dirty="0">
                <a:latin typeface="+mn-lt"/>
                <a:cs typeface="+mn-cs"/>
              </a:rPr>
              <a:t/>
            </a:r>
            <a:br>
              <a:rPr lang="en-GB" b="1" dirty="0">
                <a:latin typeface="+mn-lt"/>
                <a:cs typeface="+mn-cs"/>
              </a:rPr>
            </a:br>
            <a:endParaRPr lang="el-GR" dirty="0">
              <a:latin typeface="+mn-lt"/>
              <a:cs typeface="+mn-cs"/>
            </a:endParaRPr>
          </a:p>
        </p:txBody>
      </p:sp>
      <p:sp>
        <p:nvSpPr>
          <p:cNvPr id="5" name="Rectangle 4"/>
          <p:cNvSpPr/>
          <p:nvPr/>
        </p:nvSpPr>
        <p:spPr>
          <a:xfrm>
            <a:off x="211138" y="4897438"/>
            <a:ext cx="4572000" cy="1200150"/>
          </a:xfrm>
          <a:prstGeom prst="rect">
            <a:avLst/>
          </a:prstGeom>
        </p:spPr>
        <p:txBody>
          <a:bodyPr>
            <a:spAutoFit/>
          </a:bodyPr>
          <a:lstStyle/>
          <a:p>
            <a:pPr fontAlgn="auto">
              <a:spcBef>
                <a:spcPts val="0"/>
              </a:spcBef>
              <a:spcAft>
                <a:spcPts val="0"/>
              </a:spcAft>
              <a:defRPr/>
            </a:pPr>
            <a:endParaRPr lang="en-GB" b="1" i="1" dirty="0">
              <a:solidFill>
                <a:schemeClr val="bg1">
                  <a:lumMod val="50000"/>
                </a:schemeClr>
              </a:solidFill>
              <a:latin typeface="+mn-lt"/>
              <a:cs typeface="+mn-cs"/>
            </a:endParaRPr>
          </a:p>
          <a:p>
            <a:pPr fontAlgn="auto">
              <a:spcBef>
                <a:spcPts val="0"/>
              </a:spcBef>
              <a:spcAft>
                <a:spcPts val="0"/>
              </a:spcAft>
              <a:defRPr/>
            </a:pPr>
            <a:r>
              <a:rPr lang="en-US" b="1" i="1" dirty="0">
                <a:solidFill>
                  <a:schemeClr val="bg1">
                    <a:lumMod val="50000"/>
                  </a:schemeClr>
                </a:solidFill>
                <a:latin typeface="+mn-lt"/>
                <a:cs typeface="+mn-cs"/>
              </a:rPr>
              <a:t>GE CT QA Phantom     </a:t>
            </a:r>
            <a:endParaRPr lang="en-GB" b="1" i="1" dirty="0">
              <a:solidFill>
                <a:schemeClr val="bg1">
                  <a:lumMod val="50000"/>
                </a:schemeClr>
              </a:solidFill>
              <a:latin typeface="+mn-lt"/>
              <a:cs typeface="+mn-cs"/>
            </a:endParaRPr>
          </a:p>
          <a:p>
            <a:pPr fontAlgn="auto">
              <a:spcBef>
                <a:spcPts val="0"/>
              </a:spcBef>
              <a:spcAft>
                <a:spcPts val="0"/>
              </a:spcAft>
              <a:defRPr/>
            </a:pPr>
            <a:r>
              <a:rPr lang="en-GB" b="1" dirty="0">
                <a:latin typeface="+mn-lt"/>
                <a:cs typeface="+mn-cs"/>
              </a:rPr>
              <a:t/>
            </a:r>
            <a:br>
              <a:rPr lang="en-GB" b="1" dirty="0">
                <a:latin typeface="+mn-lt"/>
                <a:cs typeface="+mn-cs"/>
              </a:rPr>
            </a:br>
            <a:endParaRPr lang="el-GR" dirty="0">
              <a:latin typeface="+mn-lt"/>
              <a:cs typeface="+mn-cs"/>
            </a:endParaRPr>
          </a:p>
        </p:txBody>
      </p:sp>
      <p:pic>
        <p:nvPicPr>
          <p:cNvPr id="49157" name="Picture 2"/>
          <p:cNvPicPr>
            <a:picLocks noChangeAspect="1" noChangeArrowheads="1"/>
          </p:cNvPicPr>
          <p:nvPr/>
        </p:nvPicPr>
        <p:blipFill>
          <a:blip r:embed="rId3"/>
          <a:srcRect/>
          <a:stretch>
            <a:fillRect/>
          </a:stretch>
        </p:blipFill>
        <p:spPr bwMode="auto">
          <a:xfrm>
            <a:off x="3475038" y="3836988"/>
            <a:ext cx="2608262" cy="2768600"/>
          </a:xfrm>
          <a:prstGeom prst="rect">
            <a:avLst/>
          </a:prstGeom>
          <a:noFill/>
          <a:ln w="9525">
            <a:noFill/>
            <a:miter lim="800000"/>
            <a:headEnd/>
            <a:tailEnd/>
          </a:ln>
        </p:spPr>
      </p:pic>
      <p:pic>
        <p:nvPicPr>
          <p:cNvPr id="49158" name="Picture 3"/>
          <p:cNvPicPr>
            <a:picLocks noChangeAspect="1" noChangeArrowheads="1"/>
          </p:cNvPicPr>
          <p:nvPr/>
        </p:nvPicPr>
        <p:blipFill>
          <a:blip r:embed="rId4"/>
          <a:srcRect/>
          <a:stretch>
            <a:fillRect/>
          </a:stretch>
        </p:blipFill>
        <p:spPr bwMode="auto">
          <a:xfrm>
            <a:off x="6300788" y="4283075"/>
            <a:ext cx="2632075" cy="2322513"/>
          </a:xfrm>
          <a:prstGeom prst="rect">
            <a:avLst/>
          </a:prstGeom>
          <a:noFill/>
          <a:ln w="9525">
            <a:noFill/>
            <a:miter lim="800000"/>
            <a:headEnd/>
            <a:tailEnd/>
          </a:ln>
        </p:spPr>
      </p:pic>
      <p:cxnSp>
        <p:nvCxnSpPr>
          <p:cNvPr id="6" name="Straight Arrow Connector 5"/>
          <p:cNvCxnSpPr/>
          <p:nvPr/>
        </p:nvCxnSpPr>
        <p:spPr>
          <a:xfrm flipH="1">
            <a:off x="3463925" y="2349500"/>
            <a:ext cx="744538"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57438" y="5395913"/>
            <a:ext cx="744537"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srcRect t="5035"/>
          <a:stretch>
            <a:fillRect/>
          </a:stretch>
        </p:blipFill>
        <p:spPr bwMode="auto">
          <a:xfrm>
            <a:off x="4460875" y="2120900"/>
            <a:ext cx="4592638" cy="3862388"/>
          </a:xfrm>
          <a:prstGeom prst="rect">
            <a:avLst/>
          </a:prstGeom>
          <a:noFill/>
          <a:ln w="9525">
            <a:noFill/>
            <a:miter lim="800000"/>
            <a:headEnd/>
            <a:tailEnd/>
          </a:ln>
        </p:spPr>
      </p:pic>
      <p:pic>
        <p:nvPicPr>
          <p:cNvPr id="50178" name="Picture 4"/>
          <p:cNvPicPr>
            <a:picLocks noChangeAspect="1" noChangeArrowheads="1"/>
          </p:cNvPicPr>
          <p:nvPr/>
        </p:nvPicPr>
        <p:blipFill>
          <a:blip r:embed="rId3"/>
          <a:srcRect/>
          <a:stretch>
            <a:fillRect/>
          </a:stretch>
        </p:blipFill>
        <p:spPr bwMode="auto">
          <a:xfrm>
            <a:off x="179388" y="1989138"/>
            <a:ext cx="4248150" cy="4059237"/>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pPr eaLnBrk="1" fontAlgn="auto" hangingPunct="1">
              <a:spcAft>
                <a:spcPts val="0"/>
              </a:spcAft>
              <a:defRPr/>
            </a:pPr>
            <a:r>
              <a:rPr lang="el-GR" b="1" dirty="0">
                <a:solidFill>
                  <a:srgbClr val="D2533C"/>
                </a:solidFill>
                <a:effectLst>
                  <a:outerShdw blurRad="38100" dist="38100" dir="2700000" algn="tl">
                    <a:srgbClr val="000000">
                      <a:alpha val="43137"/>
                    </a:srgbClr>
                  </a:outerShdw>
                </a:effectLst>
              </a:rPr>
              <a:t>Ποιοτικός Έλεγχος</a:t>
            </a:r>
            <a:r>
              <a:rPr lang="en-US" b="1" dirty="0">
                <a:solidFill>
                  <a:srgbClr val="D2533C"/>
                </a:solidFill>
                <a:effectLst>
                  <a:outerShdw blurRad="38100" dist="38100" dir="2700000" algn="tl">
                    <a:srgbClr val="000000">
                      <a:alpha val="43137"/>
                    </a:srgbClr>
                  </a:outerShdw>
                </a:effectLst>
              </a:rPr>
              <a:t> </a:t>
            </a:r>
            <a:r>
              <a:rPr lang="el-GR" b="1" dirty="0">
                <a:solidFill>
                  <a:srgbClr val="D2533C"/>
                </a:solidFill>
                <a:effectLst>
                  <a:outerShdw blurRad="38100" dist="38100" dir="2700000" algn="tl">
                    <a:srgbClr val="000000">
                      <a:alpha val="43137"/>
                    </a:srgbClr>
                  </a:outerShdw>
                </a:effectLst>
              </a:rPr>
              <a:t>Υπολογιστικού Τομογράφου</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Άλλες αρμοδιότητες Ιατροφυσικού Εμπειρογνώμονα </a:t>
            </a:r>
            <a:endParaRPr lang="el-GR"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u="sng" dirty="0" smtClean="0"/>
              <a:t>Τμήμα Πυρηνικής Ιατρικής</a:t>
            </a:r>
          </a:p>
          <a:p>
            <a:pPr marL="182880" indent="-182880" eaLnBrk="1" fontAlgn="auto" hangingPunct="1">
              <a:spcAft>
                <a:spcPts val="0"/>
              </a:spcAft>
              <a:buFont typeface="Arial" pitchFamily="34" charset="0"/>
              <a:buChar char="•"/>
              <a:defRPr/>
            </a:pPr>
            <a:r>
              <a:rPr lang="el-GR" dirty="0" smtClean="0"/>
              <a:t>Υπολογισμός και έλεγχος θωρακίσεων.</a:t>
            </a:r>
          </a:p>
          <a:p>
            <a:pPr marL="182880" indent="-182880" eaLnBrk="1" fontAlgn="auto" hangingPunct="1">
              <a:spcAft>
                <a:spcPts val="0"/>
              </a:spcAft>
              <a:buFont typeface="Arial" pitchFamily="34" charset="0"/>
              <a:buChar char="•"/>
              <a:defRPr/>
            </a:pPr>
            <a:r>
              <a:rPr lang="el-GR" dirty="0" smtClean="0"/>
              <a:t>Έλεγχοι Αποδοχής και Ποιοτικοί Έλεγχοι των συστημάτων (</a:t>
            </a:r>
            <a:r>
              <a:rPr lang="en-US" dirty="0" smtClean="0"/>
              <a:t>dose calibrator, gamma camera, SPECT, SPECT/CT, PET)</a:t>
            </a:r>
            <a:r>
              <a:rPr lang="el-GR" dirty="0" smtClean="0"/>
              <a:t>.</a:t>
            </a:r>
          </a:p>
          <a:p>
            <a:pPr marL="182880" indent="-182880" eaLnBrk="1" fontAlgn="auto" hangingPunct="1">
              <a:spcAft>
                <a:spcPts val="0"/>
              </a:spcAft>
              <a:buFont typeface="Arial" pitchFamily="34" charset="0"/>
              <a:buChar char="•"/>
              <a:defRPr/>
            </a:pPr>
            <a:r>
              <a:rPr lang="el-GR" dirty="0"/>
              <a:t>Παρασκευή ραδιοφαρμάκων, διαχωρισμός </a:t>
            </a:r>
            <a:r>
              <a:rPr lang="el-GR" dirty="0" smtClean="0"/>
              <a:t>δόσεων κ.λ.π.</a:t>
            </a:r>
            <a:endParaRPr lang="en-US" dirty="0" smtClean="0"/>
          </a:p>
          <a:p>
            <a:pPr marL="182880" indent="-182880" eaLnBrk="1" fontAlgn="auto" hangingPunct="1">
              <a:spcAft>
                <a:spcPts val="0"/>
              </a:spcAft>
              <a:buFont typeface="Arial" pitchFamily="34" charset="0"/>
              <a:buChar char="•"/>
              <a:defRPr/>
            </a:pPr>
            <a:r>
              <a:rPr lang="el-GR" dirty="0" smtClean="0"/>
              <a:t>Αντιμετώπιση ατυχημάτων ραδιομολύνσεων.</a:t>
            </a:r>
            <a:endParaRPr lang="el-GR" dirty="0"/>
          </a:p>
        </p:txBody>
      </p:sp>
      <p:pic>
        <p:nvPicPr>
          <p:cNvPr id="51203" name="Picture 2" descr="http://www.impactscan.org/images/Siemens_Symbia_SPECT-CT.jpg"/>
          <p:cNvPicPr>
            <a:picLocks noChangeAspect="1" noChangeArrowheads="1"/>
          </p:cNvPicPr>
          <p:nvPr/>
        </p:nvPicPr>
        <p:blipFill>
          <a:blip r:embed="rId2"/>
          <a:srcRect/>
          <a:stretch>
            <a:fillRect/>
          </a:stretch>
        </p:blipFill>
        <p:spPr bwMode="auto">
          <a:xfrm>
            <a:off x="468313" y="4546600"/>
            <a:ext cx="2879725" cy="2147888"/>
          </a:xfrm>
          <a:prstGeom prst="rect">
            <a:avLst/>
          </a:prstGeom>
          <a:noFill/>
          <a:ln w="9525">
            <a:noFill/>
            <a:miter lim="800000"/>
            <a:headEnd/>
            <a:tailEnd/>
          </a:ln>
        </p:spPr>
      </p:pic>
      <p:sp>
        <p:nvSpPr>
          <p:cNvPr id="4" name="Rectangle 3"/>
          <p:cNvSpPr/>
          <p:nvPr/>
        </p:nvSpPr>
        <p:spPr>
          <a:xfrm>
            <a:off x="3348038" y="4903788"/>
            <a:ext cx="2808287" cy="585787"/>
          </a:xfrm>
          <a:prstGeom prst="rect">
            <a:avLst/>
          </a:prstGeom>
        </p:spPr>
        <p:txBody>
          <a:bodyPr>
            <a:spAutoFit/>
          </a:bodyPr>
          <a:lstStyle/>
          <a:p>
            <a:pPr fontAlgn="auto">
              <a:spcBef>
                <a:spcPts val="0"/>
              </a:spcBef>
              <a:spcAft>
                <a:spcPts val="0"/>
              </a:spcAft>
              <a:defRPr/>
            </a:pPr>
            <a:r>
              <a:rPr lang="en-US" sz="1600" b="1" i="1" dirty="0">
                <a:solidFill>
                  <a:schemeClr val="bg1">
                    <a:lumMod val="50000"/>
                  </a:schemeClr>
                </a:solidFill>
                <a:latin typeface="+mn-lt"/>
                <a:cs typeface="+mn-cs"/>
              </a:rPr>
              <a:t>Siemens </a:t>
            </a:r>
            <a:r>
              <a:rPr lang="en-US" sz="1600" b="1" i="1" dirty="0" err="1">
                <a:solidFill>
                  <a:schemeClr val="bg1">
                    <a:lumMod val="50000"/>
                  </a:schemeClr>
                </a:solidFill>
                <a:latin typeface="+mn-lt"/>
                <a:cs typeface="+mn-cs"/>
              </a:rPr>
              <a:t>Sympia</a:t>
            </a:r>
            <a:r>
              <a:rPr lang="en-US" sz="1600" b="1" i="1" dirty="0">
                <a:solidFill>
                  <a:schemeClr val="bg1">
                    <a:lumMod val="50000"/>
                  </a:schemeClr>
                </a:solidFill>
                <a:latin typeface="+mn-lt"/>
                <a:cs typeface="+mn-cs"/>
              </a:rPr>
              <a:t> SPECT/CT</a:t>
            </a:r>
            <a:endParaRPr lang="en-GB" sz="1600" b="1" i="1" dirty="0">
              <a:solidFill>
                <a:schemeClr val="bg1">
                  <a:lumMod val="50000"/>
                </a:schemeClr>
              </a:solidFill>
              <a:latin typeface="+mn-lt"/>
              <a:cs typeface="+mn-cs"/>
            </a:endParaRPr>
          </a:p>
        </p:txBody>
      </p:sp>
      <p:pic>
        <p:nvPicPr>
          <p:cNvPr id="51205" name="Picture 4" descr="http://www.gms-aus.com/images/cat-pic_Atomlab-200-Dose-Calibrator_big.jpg"/>
          <p:cNvPicPr>
            <a:picLocks noChangeAspect="1" noChangeArrowheads="1"/>
          </p:cNvPicPr>
          <p:nvPr/>
        </p:nvPicPr>
        <p:blipFill>
          <a:blip r:embed="rId3"/>
          <a:srcRect l="9071" r="10413"/>
          <a:stretch>
            <a:fillRect/>
          </a:stretch>
        </p:blipFill>
        <p:spPr bwMode="auto">
          <a:xfrm>
            <a:off x="5364163" y="4632325"/>
            <a:ext cx="2279650" cy="2124075"/>
          </a:xfrm>
          <a:prstGeom prst="rect">
            <a:avLst/>
          </a:prstGeom>
          <a:noFill/>
          <a:ln w="9525">
            <a:noFill/>
            <a:miter lim="800000"/>
            <a:headEnd/>
            <a:tailEnd/>
          </a:ln>
        </p:spPr>
      </p:pic>
      <p:sp>
        <p:nvSpPr>
          <p:cNvPr id="7" name="Rectangle 6"/>
          <p:cNvSpPr/>
          <p:nvPr/>
        </p:nvSpPr>
        <p:spPr>
          <a:xfrm>
            <a:off x="7739063" y="5056188"/>
            <a:ext cx="1154112" cy="831850"/>
          </a:xfrm>
          <a:prstGeom prst="rect">
            <a:avLst/>
          </a:prstGeom>
        </p:spPr>
        <p:txBody>
          <a:bodyPr>
            <a:spAutoFit/>
          </a:bodyPr>
          <a:lstStyle/>
          <a:p>
            <a:pPr fontAlgn="auto">
              <a:spcBef>
                <a:spcPts val="0"/>
              </a:spcBef>
              <a:spcAft>
                <a:spcPts val="0"/>
              </a:spcAft>
              <a:defRPr/>
            </a:pPr>
            <a:r>
              <a:rPr lang="en-US" sz="1600" b="1" i="1" dirty="0">
                <a:solidFill>
                  <a:schemeClr val="bg1">
                    <a:lumMod val="50000"/>
                  </a:schemeClr>
                </a:solidFill>
                <a:latin typeface="+mn-lt"/>
                <a:cs typeface="+mn-cs"/>
              </a:rPr>
              <a:t>Dose</a:t>
            </a:r>
          </a:p>
          <a:p>
            <a:pPr fontAlgn="auto">
              <a:spcBef>
                <a:spcPts val="0"/>
              </a:spcBef>
              <a:spcAft>
                <a:spcPts val="0"/>
              </a:spcAft>
              <a:defRPr/>
            </a:pPr>
            <a:r>
              <a:rPr lang="en-US" sz="1600" b="1" i="1" dirty="0">
                <a:solidFill>
                  <a:schemeClr val="bg1">
                    <a:lumMod val="50000"/>
                  </a:schemeClr>
                </a:solidFill>
                <a:latin typeface="+mn-lt"/>
                <a:cs typeface="+mn-cs"/>
              </a:rPr>
              <a:t>Calibrator</a:t>
            </a:r>
          </a:p>
          <a:p>
            <a:pPr fontAlgn="auto">
              <a:spcBef>
                <a:spcPts val="0"/>
              </a:spcBef>
              <a:spcAft>
                <a:spcPts val="0"/>
              </a:spcAft>
              <a:defRPr/>
            </a:pPr>
            <a:r>
              <a:rPr lang="en-US" sz="1600" b="1" i="1" dirty="0" err="1">
                <a:solidFill>
                  <a:schemeClr val="bg1">
                    <a:lumMod val="50000"/>
                  </a:schemeClr>
                </a:solidFill>
                <a:latin typeface="+mn-lt"/>
                <a:cs typeface="+mn-cs"/>
              </a:rPr>
              <a:t>AtomLab</a:t>
            </a:r>
            <a:endParaRPr lang="en-GB" sz="1600" b="1" i="1" dirty="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l-GR" sz="3600" b="1" smtClean="0">
                <a:effectLst>
                  <a:outerShdw blurRad="38100" dist="38100" dir="2700000" algn="tl">
                    <a:srgbClr val="C0C0C0"/>
                  </a:outerShdw>
                </a:effectLst>
              </a:rPr>
              <a:t>Άλλες δραστηριότητες του Εμπειρογνώμονα στους τομείς</a:t>
            </a:r>
            <a:r>
              <a:rPr lang="en-US" sz="3600" b="1" smtClean="0">
                <a:effectLst>
                  <a:outerShdw blurRad="38100" dist="38100" dir="2700000" algn="tl">
                    <a:srgbClr val="C0C0C0"/>
                  </a:outerShdw>
                </a:effectLst>
              </a:rPr>
              <a:t>:</a:t>
            </a:r>
            <a:r>
              <a:rPr lang="el-GR" sz="3600" b="1" smtClean="0">
                <a:effectLst>
                  <a:outerShdw blurRad="38100" dist="38100" dir="2700000" algn="tl">
                    <a:srgbClr val="C0C0C0"/>
                  </a:outerShdw>
                </a:effectLst>
              </a:rPr>
              <a:t> </a:t>
            </a:r>
            <a:endParaRPr lang="el-GR" sz="3600" smtClean="0"/>
          </a:p>
        </p:txBody>
      </p:sp>
      <p:sp>
        <p:nvSpPr>
          <p:cNvPr id="52226" name="Content Placeholder 2"/>
          <p:cNvSpPr>
            <a:spLocks noGrp="1"/>
          </p:cNvSpPr>
          <p:nvPr>
            <p:ph idx="1"/>
          </p:nvPr>
        </p:nvSpPr>
        <p:spPr>
          <a:xfrm>
            <a:off x="457200" y="1989138"/>
            <a:ext cx="8229600" cy="4487862"/>
          </a:xfrm>
        </p:spPr>
        <p:txBody>
          <a:bodyPr/>
          <a:lstStyle/>
          <a:p>
            <a:pPr marL="0" indent="0" eaLnBrk="1" hangingPunct="1">
              <a:buFont typeface="Arial" charset="0"/>
              <a:buNone/>
            </a:pPr>
            <a:r>
              <a:rPr lang="el-GR" u="sng" smtClean="0"/>
              <a:t>Μη ιονίζουσα ακτινοβολία</a:t>
            </a:r>
          </a:p>
          <a:p>
            <a:pPr marL="0" indent="0" eaLnBrk="1" hangingPunct="1">
              <a:buFont typeface="Arial" charset="0"/>
              <a:buNone/>
            </a:pPr>
            <a:r>
              <a:rPr lang="el-GR" smtClean="0"/>
              <a:t>Ποιοτικοί έλεγχοι συστημάτων εκπομπής μη ιονίζουσας ακτινοβολίας  </a:t>
            </a:r>
            <a:endParaRPr lang="en-US" smtClean="0"/>
          </a:p>
          <a:p>
            <a:pPr marL="0" indent="0" eaLnBrk="1" hangingPunct="1">
              <a:buFont typeface="Arial" charset="0"/>
              <a:buNone/>
            </a:pPr>
            <a:r>
              <a:rPr lang="el-GR" smtClean="0"/>
              <a:t>Μηχάνημα Υπερηχογράφων (</a:t>
            </a:r>
            <a:r>
              <a:rPr lang="en-US" smtClean="0"/>
              <a:t>Ultrasound</a:t>
            </a:r>
            <a:r>
              <a:rPr lang="el-GR" smtClean="0"/>
              <a:t>)</a:t>
            </a:r>
            <a:endParaRPr lang="en-US" smtClean="0"/>
          </a:p>
          <a:p>
            <a:pPr marL="0" indent="0" eaLnBrk="1" hangingPunct="1">
              <a:buFont typeface="Arial" charset="0"/>
              <a:buNone/>
            </a:pPr>
            <a:r>
              <a:rPr lang="el-GR" smtClean="0"/>
              <a:t>Μηχάνημα Μαγνητικής Τομογραφίας (</a:t>
            </a:r>
            <a:r>
              <a:rPr lang="en-US" smtClean="0"/>
              <a:t>MRI</a:t>
            </a:r>
            <a:r>
              <a:rPr lang="el-GR" smtClean="0"/>
              <a:t>)</a:t>
            </a:r>
            <a:endParaRPr lang="en-US" smtClean="0"/>
          </a:p>
          <a:p>
            <a:pPr marL="0" indent="0" eaLnBrk="1" hangingPunct="1">
              <a:buFont typeface="Arial" charset="0"/>
              <a:buNone/>
            </a:pPr>
            <a:r>
              <a:rPr lang="el-GR" smtClean="0"/>
              <a:t>Μηχάνημα</a:t>
            </a:r>
            <a:r>
              <a:rPr lang="en-US" smtClean="0"/>
              <a:t> LASER</a:t>
            </a:r>
          </a:p>
          <a:p>
            <a:pPr marL="0" indent="0" eaLnBrk="1" hangingPunct="1">
              <a:buFont typeface="Arial" charset="0"/>
              <a:buNone/>
            </a:pPr>
            <a:r>
              <a:rPr lang="el-GR" smtClean="0"/>
              <a:t>Ραδιοκύμματα κλπ</a:t>
            </a:r>
          </a:p>
          <a:p>
            <a:pPr marL="0" indent="0" eaLnBrk="1" hangingPunct="1">
              <a:buFont typeface="Arial" charset="0"/>
              <a:buNone/>
            </a:pPr>
            <a:endParaRPr lang="el-GR" sz="1400" smtClean="0"/>
          </a:p>
          <a:p>
            <a:pPr marL="0" indent="0" eaLnBrk="1" hangingPunct="1">
              <a:buFont typeface="Arial" charset="0"/>
              <a:buNone/>
            </a:pPr>
            <a:r>
              <a:rPr lang="el-GR" u="sng" smtClean="0"/>
              <a:t>Διδασκαλία</a:t>
            </a:r>
          </a:p>
          <a:p>
            <a:pPr marL="0" indent="0" eaLnBrk="1" hangingPunct="1">
              <a:buFont typeface="Arial" charset="0"/>
              <a:buNone/>
            </a:pPr>
            <a:endParaRPr lang="el-GR" sz="1200" u="sng" smtClean="0"/>
          </a:p>
          <a:p>
            <a:pPr marL="0" indent="0" eaLnBrk="1" hangingPunct="1">
              <a:buFont typeface="Arial" charset="0"/>
              <a:buNone/>
            </a:pPr>
            <a:r>
              <a:rPr lang="el-GR" u="sng" smtClean="0"/>
              <a:t>Πηγές ιονίζουσας ακτινοβολίας στη Βιομηχανία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Maria\Downloads\DSC00852.JPG"/>
          <p:cNvPicPr>
            <a:picLocks noChangeAspect="1" noChangeArrowheads="1"/>
          </p:cNvPicPr>
          <p:nvPr/>
        </p:nvPicPr>
        <p:blipFill>
          <a:blip r:embed="rId2"/>
          <a:srcRect/>
          <a:stretch>
            <a:fillRect/>
          </a:stretch>
        </p:blipFill>
        <p:spPr bwMode="auto">
          <a:xfrm>
            <a:off x="1042988" y="836613"/>
            <a:ext cx="7129462" cy="534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l-GR" sz="3600" b="1" smtClean="0">
                <a:effectLst>
                  <a:outerShdw blurRad="38100" dist="38100" dir="2700000" algn="tl">
                    <a:srgbClr val="C0C0C0"/>
                  </a:outerShdw>
                </a:effectLst>
              </a:rPr>
              <a:t>Άλλες αρμοδιότητες του Ειδικευμένου Εμπειρογνώμονα Ακτινοπροστασίας</a:t>
            </a:r>
          </a:p>
        </p:txBody>
      </p:sp>
      <p:sp>
        <p:nvSpPr>
          <p:cNvPr id="54274" name="Content Placeholder 2"/>
          <p:cNvSpPr>
            <a:spLocks noGrp="1"/>
          </p:cNvSpPr>
          <p:nvPr>
            <p:ph idx="1"/>
          </p:nvPr>
        </p:nvSpPr>
        <p:spPr>
          <a:xfrm>
            <a:off x="457200" y="1989138"/>
            <a:ext cx="8229600" cy="4487862"/>
          </a:xfrm>
        </p:spPr>
        <p:txBody>
          <a:bodyPr/>
          <a:lstStyle/>
          <a:p>
            <a:pPr marL="0" indent="0" algn="just" eaLnBrk="1" hangingPunct="1">
              <a:lnSpc>
                <a:spcPct val="90000"/>
              </a:lnSpc>
              <a:buFont typeface="Arial" charset="0"/>
              <a:buNone/>
            </a:pPr>
            <a:r>
              <a:rPr lang="el-GR" u="sng" smtClean="0"/>
              <a:t>Εισαγωγή / μεταφορά / χρήση / εξαγωγή ραδιενεργών πηγών για βιομηχανικές εφαρμογές</a:t>
            </a:r>
          </a:p>
          <a:p>
            <a:pPr marL="0" indent="0" algn="just" eaLnBrk="1" hangingPunct="1">
              <a:lnSpc>
                <a:spcPct val="90000"/>
              </a:lnSpc>
              <a:buFont typeface="Arial" charset="0"/>
              <a:buNone/>
            </a:pPr>
            <a:r>
              <a:rPr lang="el-GR" sz="1600" smtClean="0"/>
              <a:t> </a:t>
            </a:r>
            <a:endParaRPr lang="en-US" sz="1600" smtClean="0"/>
          </a:p>
          <a:p>
            <a:pPr marL="0" indent="0" algn="just" eaLnBrk="1" hangingPunct="1">
              <a:lnSpc>
                <a:spcPct val="90000"/>
              </a:lnSpc>
              <a:buFont typeface="Arial" charset="0"/>
              <a:buNone/>
            </a:pPr>
            <a:r>
              <a:rPr lang="el-GR" smtClean="0"/>
              <a:t>Πηγές φωτονίων ή / και νετρονίων για σκοπούς διεξαγωγής </a:t>
            </a:r>
            <a:r>
              <a:rPr lang="en-US" smtClean="0"/>
              <a:t>   </a:t>
            </a:r>
            <a:r>
              <a:rPr lang="el-GR" smtClean="0"/>
              <a:t>ερευνών για ύπαρξη υδρογονανθράκων</a:t>
            </a:r>
            <a:r>
              <a:rPr lang="en-US" smtClean="0"/>
              <a:t>:</a:t>
            </a:r>
            <a:endParaRPr lang="el-GR" smtClean="0"/>
          </a:p>
          <a:p>
            <a:pPr marL="0" indent="0" algn="just" eaLnBrk="1" hangingPunct="1">
              <a:lnSpc>
                <a:spcPct val="90000"/>
              </a:lnSpc>
              <a:buFontTx/>
              <a:buChar char="-"/>
            </a:pPr>
            <a:r>
              <a:rPr lang="el-GR" smtClean="0"/>
              <a:t>Εξασφάλιση άδειας από την αρμόδια αρχή</a:t>
            </a:r>
            <a:r>
              <a:rPr lang="en-US" smtClean="0"/>
              <a:t>.</a:t>
            </a:r>
            <a:endParaRPr lang="el-GR" smtClean="0"/>
          </a:p>
          <a:p>
            <a:pPr marL="0" indent="0" algn="just" eaLnBrk="1" hangingPunct="1">
              <a:lnSpc>
                <a:spcPct val="90000"/>
              </a:lnSpc>
              <a:buFontTx/>
              <a:buChar char="-"/>
            </a:pPr>
            <a:r>
              <a:rPr lang="el-GR" smtClean="0"/>
              <a:t>Παραλαβή των πηγών από το αεροδρόμιο </a:t>
            </a:r>
            <a:r>
              <a:rPr lang="en-US" smtClean="0"/>
              <a:t>.</a:t>
            </a:r>
            <a:endParaRPr lang="el-GR" smtClean="0"/>
          </a:p>
          <a:p>
            <a:pPr marL="0" indent="0" algn="just" eaLnBrk="1" hangingPunct="1">
              <a:lnSpc>
                <a:spcPct val="90000"/>
              </a:lnSpc>
              <a:buFontTx/>
              <a:buChar char="-"/>
            </a:pPr>
            <a:r>
              <a:rPr lang="el-GR" smtClean="0"/>
              <a:t>Μετρήσεις ακτινοβολίας για ακτινοπροστασία</a:t>
            </a:r>
            <a:r>
              <a:rPr lang="en-US" smtClean="0"/>
              <a:t>.</a:t>
            </a:r>
            <a:endParaRPr lang="el-GR" smtClean="0"/>
          </a:p>
          <a:p>
            <a:pPr marL="0" indent="0" algn="just" eaLnBrk="1" hangingPunct="1">
              <a:lnSpc>
                <a:spcPct val="90000"/>
              </a:lnSpc>
              <a:buFontTx/>
              <a:buChar char="-"/>
            </a:pPr>
            <a:r>
              <a:rPr lang="el-GR" smtClean="0"/>
              <a:t>Συνοδεία των πηγών κατά την μεταφορά από το αεροδρόμιο στο χώρο αποθήκευσης τους ή/και στο χώρο χρήσης τους, λιμάνι, εξέδρα</a:t>
            </a:r>
            <a:r>
              <a:rPr lang="en-US" smtClean="0"/>
              <a:t>.</a:t>
            </a:r>
            <a:endParaRPr lang="el-G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Μειονεκτήματα</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και Πλεονεκτήματα της εργασίας του Εμπειρογνώμονα </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el-GR" dirty="0"/>
          </a:p>
          <a:p>
            <a:pPr marL="0" indent="0" eaLnBrk="1" fontAlgn="auto" hangingPunct="1">
              <a:spcAft>
                <a:spcPts val="0"/>
              </a:spcAft>
              <a:buFont typeface="Arial" pitchFamily="34" charset="0"/>
              <a:buNone/>
              <a:defRPr/>
            </a:pPr>
            <a:endParaRPr lang="el-GR" dirty="0" smtClean="0"/>
          </a:p>
          <a:p>
            <a:pPr marL="182880" indent="-182880" eaLnBrk="1" fontAlgn="auto" hangingPunct="1">
              <a:spcAft>
                <a:spcPts val="0"/>
              </a:spcAft>
              <a:buFont typeface="Arial" pitchFamily="34" charset="0"/>
              <a:buChar char="•"/>
              <a:defRPr/>
            </a:pPr>
            <a:endParaRPr lang="el-GR" dirty="0" smtClean="0"/>
          </a:p>
        </p:txBody>
      </p:sp>
      <p:sp>
        <p:nvSpPr>
          <p:cNvPr id="55299" name="Rectangle 3"/>
          <p:cNvSpPr>
            <a:spLocks noChangeArrowheads="1"/>
          </p:cNvSpPr>
          <p:nvPr/>
        </p:nvSpPr>
        <p:spPr bwMode="auto">
          <a:xfrm>
            <a:off x="539750" y="1773238"/>
            <a:ext cx="8064500" cy="4576762"/>
          </a:xfrm>
          <a:prstGeom prst="rect">
            <a:avLst/>
          </a:prstGeom>
          <a:noFill/>
          <a:ln w="9525">
            <a:noFill/>
            <a:miter lim="800000"/>
            <a:headEnd/>
            <a:tailEnd/>
          </a:ln>
        </p:spPr>
        <p:txBody>
          <a:bodyPr>
            <a:spAutoFit/>
          </a:bodyPr>
          <a:lstStyle/>
          <a:p>
            <a:r>
              <a:rPr lang="el-GR" u="sng"/>
              <a:t>Μειονεκτήματα</a:t>
            </a:r>
          </a:p>
          <a:p>
            <a:pPr>
              <a:buFont typeface="Arial" charset="0"/>
              <a:buChar char="•"/>
            </a:pPr>
            <a:r>
              <a:rPr lang="el-GR"/>
              <a:t>Απαιτείται χρόνος, οδοιπορικά και ενέργεια για την διεξαγωγή της εργασίας.</a:t>
            </a:r>
          </a:p>
          <a:p>
            <a:pPr>
              <a:buFont typeface="Arial" charset="0"/>
              <a:buChar char="•"/>
            </a:pPr>
            <a:r>
              <a:rPr lang="el-GR"/>
              <a:t>Σπατάλη χρόνου αναμένοντας στο ακτινολογικό κέντρο να μας παραχωρηθούν οι ακτινοβολητές για έλεγχο.</a:t>
            </a:r>
          </a:p>
          <a:p>
            <a:pPr>
              <a:buFont typeface="Arial" charset="0"/>
              <a:buChar char="•"/>
            </a:pPr>
            <a:r>
              <a:rPr lang="el-GR"/>
              <a:t>Δυσκολία στον προγραμματισμό της εργασίας.</a:t>
            </a:r>
          </a:p>
          <a:p>
            <a:pPr>
              <a:buFont typeface="Arial" charset="0"/>
              <a:buChar char="•"/>
            </a:pPr>
            <a:r>
              <a:rPr lang="el-GR"/>
              <a:t>Δυσκολία στην είσπραξη χρεώσεων.</a:t>
            </a:r>
          </a:p>
          <a:p>
            <a:endParaRPr lang="en-US" u="sng"/>
          </a:p>
          <a:p>
            <a:r>
              <a:rPr lang="el-GR" u="sng"/>
              <a:t>Πλεονεκτήματα</a:t>
            </a:r>
            <a:endParaRPr lang="en-US" u="sng"/>
          </a:p>
          <a:p>
            <a:pPr>
              <a:buFont typeface="Arial" charset="0"/>
              <a:buChar char="•"/>
            </a:pPr>
            <a:r>
              <a:rPr lang="el-GR"/>
              <a:t>Σταθερότητα της εργασίας / δραστηριότητας εφόσον υπάρχει ο Νόμος.</a:t>
            </a:r>
            <a:endParaRPr lang="el-GR" u="sng"/>
          </a:p>
          <a:p>
            <a:pPr>
              <a:buFont typeface="Arial" charset="0"/>
              <a:buChar char="•"/>
            </a:pPr>
            <a:r>
              <a:rPr lang="el-GR"/>
              <a:t>Συνεργασία και ανταλλαγή γνώσεων και απόψεων με άτομα από διαφορετικό επαγγελματικό υπόβαθρο (π.χ. Ιατροί-Ακτινολόγοι, Τεχνολόγοι Ακτινολόγοι).</a:t>
            </a:r>
          </a:p>
          <a:p>
            <a:pPr>
              <a:buFont typeface="Arial" charset="0"/>
              <a:buChar char="•"/>
            </a:pPr>
            <a:r>
              <a:rPr lang="el-GR"/>
              <a:t>Συνεχής εκπαίδευση και απόκτηση γνώσεων για τις νέες τεχνολογίες / εξελίξεις στον τομέα της Ιατρικής Φυσικής.</a:t>
            </a:r>
            <a:endParaRPr lang="en-US"/>
          </a:p>
          <a:p>
            <a:endParaRPr lang="en-US"/>
          </a:p>
          <a:p>
            <a:r>
              <a:rPr lang="el-GR" b="1"/>
              <a:t>Ουσιώδης Ερώτηση </a:t>
            </a:r>
          </a:p>
          <a:p>
            <a:r>
              <a:rPr lang="el-GR" sz="2400"/>
              <a:t>Η εργασία προσφέρει ικανοποίηση</a:t>
            </a:r>
            <a:r>
              <a:rPr lang="en-US" sz="2400"/>
              <a:t>; (Job satisfaction?) </a:t>
            </a:r>
            <a:endParaRPr lang="el-GR"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sz="3600" b="1" dirty="0" smtClean="0">
                <a:effectLst>
                  <a:outerShdw blurRad="38100" dist="38100" dir="2700000" algn="tl">
                    <a:srgbClr val="000000">
                      <a:alpha val="43137"/>
                    </a:srgbClr>
                  </a:outerShdw>
                </a:effectLst>
              </a:rPr>
              <a:t>Ιατροφυσικός </a:t>
            </a:r>
            <a:r>
              <a:rPr lang="el-GR" sz="3600" b="1" dirty="0">
                <a:effectLst>
                  <a:outerShdw blurRad="38100" dist="38100" dir="2700000" algn="tl">
                    <a:srgbClr val="000000">
                      <a:alpha val="43137"/>
                    </a:srgbClr>
                  </a:outerShdw>
                </a:effectLst>
              </a:rPr>
              <a:t>Εμπειρογνώμονας</a:t>
            </a:r>
          </a:p>
        </p:txBody>
      </p:sp>
      <p:sp>
        <p:nvSpPr>
          <p:cNvPr id="17410" name="Content Placeholder 2"/>
          <p:cNvSpPr>
            <a:spLocks noGrp="1"/>
          </p:cNvSpPr>
          <p:nvPr>
            <p:ph idx="1"/>
          </p:nvPr>
        </p:nvSpPr>
        <p:spPr/>
        <p:txBody>
          <a:bodyPr/>
          <a:lstStyle/>
          <a:p>
            <a:pPr marL="0" indent="0" algn="just" eaLnBrk="1" hangingPunct="1">
              <a:buFont typeface="Arial" charset="0"/>
              <a:buNone/>
            </a:pPr>
            <a:r>
              <a:rPr lang="el-GR" u="sng" smtClean="0"/>
              <a:t>Για αναγνώριση Ιατροφυσικού Εμπειρογνώμονα πρέπει να πληρούνται τα ακόλουθα</a:t>
            </a:r>
            <a:r>
              <a:rPr lang="en-US" u="sng" smtClean="0"/>
              <a:t>:</a:t>
            </a:r>
          </a:p>
          <a:p>
            <a:pPr marL="0" indent="0" algn="just" eaLnBrk="1" hangingPunct="1">
              <a:buFontTx/>
              <a:buChar char="-"/>
            </a:pPr>
            <a:r>
              <a:rPr lang="el-GR" smtClean="0"/>
              <a:t>Πτυχίο Φυσικής, Θετικών Επιστημών ή Μηχανικής</a:t>
            </a:r>
            <a:r>
              <a:rPr lang="en-US" smtClean="0"/>
              <a:t>.</a:t>
            </a:r>
            <a:endParaRPr lang="el-GR" smtClean="0"/>
          </a:p>
          <a:p>
            <a:pPr marL="0" indent="0" algn="just" eaLnBrk="1" hangingPunct="1">
              <a:buFontTx/>
              <a:buChar char="-"/>
            </a:pPr>
            <a:r>
              <a:rPr lang="el-GR" smtClean="0"/>
              <a:t>Μεταπτυχιακή θεωρητική εκπαίδευση στην Ιατρική Φυσική</a:t>
            </a:r>
            <a:r>
              <a:rPr lang="en-US" smtClean="0"/>
              <a:t>,  </a:t>
            </a:r>
            <a:r>
              <a:rPr lang="el-GR" smtClean="0"/>
              <a:t>Ακτινοφυσική</a:t>
            </a:r>
            <a:r>
              <a:rPr lang="en-US" smtClean="0"/>
              <a:t>.</a:t>
            </a:r>
            <a:endParaRPr lang="el-GR" smtClean="0"/>
          </a:p>
          <a:p>
            <a:pPr marL="0" indent="0" algn="just" eaLnBrk="1" hangingPunct="1">
              <a:buFontTx/>
              <a:buChar char="-"/>
            </a:pPr>
            <a:r>
              <a:rPr lang="el-GR" smtClean="0"/>
              <a:t>Τετράμηνη πρακτική άσκηση ή εμπειρία στην ακτινοθεραπεία / ακτινοδιαγνωστική / πυρηνική ιατρική σε αναγνωρισμένο από την Υπηρεσία Ελέγχου και Επιθεώρησης για Ακτινοβολίες Νοσοκομείο </a:t>
            </a:r>
            <a:r>
              <a:rPr lang="en-US" smtClean="0"/>
              <a:t>.</a:t>
            </a:r>
          </a:p>
          <a:p>
            <a:pPr marL="0" indent="0" algn="just" eaLnBrk="1" hangingPunct="1">
              <a:buFontTx/>
              <a:buChar char="-"/>
            </a:pPr>
            <a:r>
              <a:rPr lang="en-US" smtClean="0"/>
              <a:t> </a:t>
            </a:r>
            <a:r>
              <a:rPr lang="el-GR" smtClean="0"/>
              <a:t>Τρία χρόνια εργασιακή πείρα. (Στη κρίση της Αρμόδιας Αρχής μετά από συνέντευξη).</a:t>
            </a:r>
          </a:p>
          <a:p>
            <a:pPr marL="0" indent="0" eaLnBrk="1" hangingPunct="1">
              <a:buFontTx/>
              <a:buChar char="-"/>
            </a:pPr>
            <a:endParaRPr lang="el-G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Users\Maria\Downloads\DSC01153.JPG"/>
          <p:cNvPicPr>
            <a:picLocks noChangeAspect="1" noChangeArrowheads="1"/>
          </p:cNvPicPr>
          <p:nvPr/>
        </p:nvPicPr>
        <p:blipFill>
          <a:blip r:embed="rId2"/>
          <a:srcRect/>
          <a:stretch>
            <a:fillRect/>
          </a:stretch>
        </p:blipFill>
        <p:spPr bwMode="auto">
          <a:xfrm>
            <a:off x="1150938" y="592138"/>
            <a:ext cx="7200900" cy="5400675"/>
          </a:xfrm>
          <a:prstGeom prst="rect">
            <a:avLst/>
          </a:prstGeom>
          <a:noFill/>
          <a:ln w="9525">
            <a:noFill/>
            <a:miter lim="800000"/>
            <a:headEnd/>
            <a:tailEnd/>
          </a:ln>
        </p:spPr>
      </p:pic>
      <p:sp>
        <p:nvSpPr>
          <p:cNvPr id="2" name="TextBox 1"/>
          <p:cNvSpPr txBox="1"/>
          <p:nvPr/>
        </p:nvSpPr>
        <p:spPr>
          <a:xfrm>
            <a:off x="250825" y="5940425"/>
            <a:ext cx="8424863" cy="769938"/>
          </a:xfrm>
          <a:prstGeom prst="rect">
            <a:avLst/>
          </a:prstGeom>
          <a:noFill/>
        </p:spPr>
        <p:txBody>
          <a:bodyPr>
            <a:spAutoFit/>
          </a:bodyPr>
          <a:lstStyle/>
          <a:p>
            <a:pPr algn="ctr" fontAlgn="auto">
              <a:spcBef>
                <a:spcPts val="0"/>
              </a:spcBef>
              <a:spcAft>
                <a:spcPts val="0"/>
              </a:spcAft>
              <a:defRPr/>
            </a:pPr>
            <a:r>
              <a:rPr lang="el-GR" sz="4400" dirty="0">
                <a:effectLst>
                  <a:outerShdw blurRad="38100" dist="38100" dir="2700000" algn="tl">
                    <a:srgbClr val="000000">
                      <a:alpha val="43137"/>
                    </a:srgbClr>
                  </a:outerShdw>
                </a:effectLst>
                <a:latin typeface="+mn-lt"/>
                <a:cs typeface="+mn-cs"/>
              </a:rPr>
              <a:t>ΕΥΧΑΡΙΣΤΩ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l="5264" r="5666" b="6181"/>
          <a:stretch>
            <a:fillRect/>
          </a:stretch>
        </p:blipFill>
        <p:spPr bwMode="auto">
          <a:xfrm>
            <a:off x="327025" y="563563"/>
            <a:ext cx="8328025" cy="626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effectLst>
                  <a:outerShdw blurRad="38100" dist="38100" dir="2700000" algn="tl">
                    <a:srgbClr val="000000">
                      <a:alpha val="43137"/>
                    </a:srgbClr>
                  </a:outerShdw>
                </a:effectLst>
              </a:rPr>
              <a:t>Α</a:t>
            </a:r>
            <a:r>
              <a:rPr lang="el-GR" b="1" dirty="0" smtClean="0">
                <a:effectLst>
                  <a:outerShdw blurRad="38100" dist="38100" dir="2700000" algn="tl">
                    <a:srgbClr val="000000">
                      <a:alpha val="43137"/>
                    </a:srgbClr>
                  </a:outerShdw>
                </a:effectLst>
              </a:rPr>
              <a:t>ρμοδιότητες </a:t>
            </a:r>
            <a:r>
              <a:rPr lang="el-GR" b="1" dirty="0">
                <a:effectLst>
                  <a:outerShdw blurRad="38100" dist="38100" dir="2700000" algn="tl">
                    <a:srgbClr val="000000">
                      <a:alpha val="43137"/>
                    </a:srgbClr>
                  </a:outerShdw>
                </a:effectLst>
              </a:rPr>
              <a:t>Ιατροφυσικού Εμπειρογνώμονα </a:t>
            </a:r>
            <a:endParaRPr lang="el-GR" dirty="0"/>
          </a:p>
        </p:txBody>
      </p:sp>
      <p:sp>
        <p:nvSpPr>
          <p:cNvPr id="41986" name="Rectangle 3"/>
          <p:cNvSpPr>
            <a:spLocks noChangeArrowheads="1"/>
          </p:cNvSpPr>
          <p:nvPr/>
        </p:nvSpPr>
        <p:spPr bwMode="auto">
          <a:xfrm>
            <a:off x="584200" y="1700213"/>
            <a:ext cx="7993063" cy="5035550"/>
          </a:xfrm>
          <a:prstGeom prst="rect">
            <a:avLst/>
          </a:prstGeom>
          <a:noFill/>
          <a:ln w="9525">
            <a:noFill/>
            <a:miter lim="800000"/>
            <a:headEnd/>
            <a:tailEnd/>
          </a:ln>
        </p:spPr>
        <p:txBody>
          <a:bodyPr>
            <a:spAutoFit/>
          </a:bodyPr>
          <a:lstStyle/>
          <a:p>
            <a:pPr marL="285750" indent="-285750">
              <a:buFont typeface="Arial" charset="0"/>
              <a:buChar char="•"/>
            </a:pPr>
            <a:r>
              <a:rPr lang="el-GR"/>
              <a:t>Υπολογισμός και έλεγχος θωρακίσεων.</a:t>
            </a:r>
          </a:p>
          <a:p>
            <a:pPr marL="285750" indent="-285750">
              <a:buFont typeface="Arial" charset="0"/>
              <a:buChar char="•"/>
            </a:pPr>
            <a:endParaRPr lang="el-GR"/>
          </a:p>
          <a:p>
            <a:pPr marL="285750" indent="-285750">
              <a:buFont typeface="Arial" charset="0"/>
              <a:buChar char="•"/>
            </a:pPr>
            <a:r>
              <a:rPr lang="el-GR"/>
              <a:t>Εκτίμησης Κινδύνου.</a:t>
            </a:r>
          </a:p>
          <a:p>
            <a:pPr marL="285750" indent="-285750">
              <a:buFont typeface="Arial" charset="0"/>
              <a:buChar char="•"/>
            </a:pPr>
            <a:endParaRPr lang="el-GR"/>
          </a:p>
          <a:p>
            <a:pPr marL="285750" indent="-285750">
              <a:buFont typeface="Arial" charset="0"/>
              <a:buChar char="•"/>
            </a:pPr>
            <a:r>
              <a:rPr lang="el-GR"/>
              <a:t>Συγγραφή Έκθεση ασφαλείας.</a:t>
            </a:r>
          </a:p>
          <a:p>
            <a:pPr marL="285750" indent="-285750">
              <a:buFont typeface="Arial" charset="0"/>
              <a:buChar char="•"/>
            </a:pPr>
            <a:endParaRPr lang="el-GR"/>
          </a:p>
          <a:p>
            <a:pPr marL="285750" indent="-285750">
              <a:buFont typeface="Arial" charset="0"/>
              <a:buChar char="•"/>
            </a:pPr>
            <a:r>
              <a:rPr lang="el-GR"/>
              <a:t>Ανάρτηση Τοπικών Κανονισμών </a:t>
            </a:r>
            <a:r>
              <a:rPr lang="en-US"/>
              <a:t>(local rules)</a:t>
            </a:r>
            <a:r>
              <a:rPr lang="el-GR"/>
              <a:t> και σήμανσης</a:t>
            </a:r>
            <a:r>
              <a:rPr lang="en-US"/>
              <a:t> </a:t>
            </a:r>
            <a:r>
              <a:rPr lang="el-GR"/>
              <a:t>στους χώρους των ακτινοβολητών και των ραδιενεργών πηγών.</a:t>
            </a:r>
          </a:p>
          <a:p>
            <a:pPr marL="285750" indent="-285750">
              <a:buFont typeface="Arial" charset="0"/>
              <a:buChar char="•"/>
            </a:pPr>
            <a:endParaRPr lang="el-GR"/>
          </a:p>
          <a:p>
            <a:pPr marL="285750" indent="-285750">
              <a:buFont typeface="Arial" charset="0"/>
              <a:buChar char="•"/>
            </a:pPr>
            <a:r>
              <a:rPr lang="el-GR"/>
              <a:t>Ποιοτικοί έλεγχοι</a:t>
            </a:r>
            <a:r>
              <a:rPr lang="en-US"/>
              <a:t> </a:t>
            </a:r>
            <a:r>
              <a:rPr lang="el-GR"/>
              <a:t>συστημάτων εκπομπής ιονίζουσας ακτινοβολίας (έλεγχοι αποδοχής και περιοδικοί έλεγχοι)</a:t>
            </a:r>
          </a:p>
          <a:p>
            <a:pPr marL="285750" indent="-285750">
              <a:buFont typeface="Arial" charset="0"/>
              <a:buChar char="•"/>
            </a:pPr>
            <a:endParaRPr lang="el-GR"/>
          </a:p>
          <a:p>
            <a:pPr marL="285750" indent="-285750">
              <a:buFont typeface="Arial" charset="0"/>
              <a:buChar char="•"/>
            </a:pPr>
            <a:r>
              <a:rPr lang="el-GR"/>
              <a:t>Συγγραφή αναφορών με τα  αποτελέσματα</a:t>
            </a:r>
            <a:r>
              <a:rPr lang="en-US"/>
              <a:t> </a:t>
            </a:r>
            <a:r>
              <a:rPr lang="el-GR"/>
              <a:t>και γραφικές παραστάσεις των ποιοτικών ελέγχων.</a:t>
            </a:r>
          </a:p>
          <a:p>
            <a:pPr marL="285750" indent="-285750">
              <a:buFont typeface="Arial" charset="0"/>
              <a:buChar char="•"/>
            </a:pPr>
            <a:endParaRPr lang="el-GR"/>
          </a:p>
          <a:p>
            <a:pPr marL="285750" indent="-285750">
              <a:buFont typeface="Arial" charset="0"/>
              <a:buChar char="•"/>
            </a:pPr>
            <a:r>
              <a:rPr lang="el-GR"/>
              <a:t>Εκπαίδευση εργαζομένων με ιονίζουσα ακτινοβολία</a:t>
            </a:r>
            <a:endParaRPr lang="en-US"/>
          </a:p>
          <a:p>
            <a:pPr marL="285750" indent="-285750">
              <a:buFont typeface="Arial" charset="0"/>
              <a:buChar char="•"/>
            </a:pPr>
            <a:endParaRPr lang="en-US"/>
          </a:p>
          <a:p>
            <a:pPr marL="285750" indent="-285750">
              <a:buFont typeface="Arial" charset="0"/>
              <a:buChar char="•"/>
            </a:pPr>
            <a:r>
              <a:rPr lang="el-GR"/>
              <a:t>Υπολογισμός δόσεων των εξεταζομένων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sz="3600" b="1" dirty="0" smtClean="0">
                <a:effectLst>
                  <a:outerShdw blurRad="38100" dist="38100" dir="2700000" algn="tl">
                    <a:srgbClr val="000000">
                      <a:alpha val="43137"/>
                    </a:srgbClr>
                  </a:outerShdw>
                </a:effectLst>
              </a:rPr>
              <a:t>Υπολογισμός και έλεγχος θωρακίσεων</a:t>
            </a:r>
            <a:endParaRPr lang="el-GR" sz="36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pPr marL="342900" indent="-342900" algn="just">
              <a:defRPr/>
            </a:pPr>
            <a:r>
              <a:rPr lang="el-GR" dirty="0"/>
              <a:t>Για τη</a:t>
            </a:r>
            <a:r>
              <a:rPr lang="en-GB" dirty="0"/>
              <a:t> </a:t>
            </a:r>
            <a:r>
              <a:rPr lang="en-GB" dirty="0" err="1"/>
              <a:t>μελέτη</a:t>
            </a:r>
            <a:r>
              <a:rPr lang="en-GB" dirty="0"/>
              <a:t> και </a:t>
            </a:r>
            <a:r>
              <a:rPr lang="en-GB" dirty="0" err="1"/>
              <a:t>τον</a:t>
            </a:r>
            <a:r>
              <a:rPr lang="en-GB" dirty="0"/>
              <a:t> υπ</a:t>
            </a:r>
            <a:r>
              <a:rPr lang="en-GB" dirty="0" err="1"/>
              <a:t>ολογισμό</a:t>
            </a:r>
            <a:r>
              <a:rPr lang="en-GB" dirty="0"/>
              <a:t> </a:t>
            </a:r>
            <a:r>
              <a:rPr lang="el-GR" dirty="0"/>
              <a:t>του πάχους της θωράκισης στην </a:t>
            </a:r>
            <a:r>
              <a:rPr lang="en-GB" dirty="0"/>
              <a:t>κατα</a:t>
            </a:r>
            <a:r>
              <a:rPr lang="en-GB" dirty="0" err="1"/>
              <a:t>σκευή</a:t>
            </a:r>
            <a:r>
              <a:rPr lang="en-GB" dirty="0"/>
              <a:t> </a:t>
            </a:r>
            <a:r>
              <a:rPr lang="en-GB" dirty="0" err="1"/>
              <a:t>ενός</a:t>
            </a:r>
            <a:r>
              <a:rPr lang="en-GB" dirty="0"/>
              <a:t> α</a:t>
            </a:r>
            <a:r>
              <a:rPr lang="en-GB" dirty="0" err="1"/>
              <a:t>κτινολογικού</a:t>
            </a:r>
            <a:r>
              <a:rPr lang="en-GB" dirty="0"/>
              <a:t> </a:t>
            </a:r>
            <a:r>
              <a:rPr lang="el-GR" dirty="0"/>
              <a:t>κέντρου</a:t>
            </a:r>
            <a:r>
              <a:rPr lang="en-US" dirty="0"/>
              <a:t>, </a:t>
            </a:r>
            <a:r>
              <a:rPr lang="el-GR" dirty="0"/>
              <a:t>ενός οδοντιατρικού κέντρου ή μιας κτηνιατρικής κλινικής  πρέπει να τηρούνται τα όρια τιμών στιγμιαίων ρυθμών δόσεων.</a:t>
            </a:r>
          </a:p>
          <a:p>
            <a:pPr marL="342900" indent="-342900" algn="just">
              <a:buFont typeface="Arial" charset="0"/>
              <a:buNone/>
              <a:defRPr/>
            </a:pPr>
            <a:endParaRPr lang="en-US" dirty="0"/>
          </a:p>
          <a:p>
            <a:pPr marL="342900" indent="-342900" algn="just">
              <a:buFont typeface="Arial" charset="0"/>
              <a:buNone/>
              <a:defRPr/>
            </a:pPr>
            <a:r>
              <a:rPr lang="el-GR" dirty="0"/>
              <a:t> Παράγοντες που λαμβάνονται υπόψιν είναι</a:t>
            </a:r>
            <a:r>
              <a:rPr lang="en-US" dirty="0"/>
              <a:t>:</a:t>
            </a:r>
            <a:r>
              <a:rPr lang="el-GR" dirty="0"/>
              <a:t> </a:t>
            </a:r>
            <a:endParaRPr lang="en-US" dirty="0"/>
          </a:p>
          <a:p>
            <a:pPr marL="342900" indent="-342900" algn="just">
              <a:defRPr/>
            </a:pPr>
            <a:r>
              <a:rPr lang="el-GR" dirty="0"/>
              <a:t>το μέγιστο δυναμικό (</a:t>
            </a:r>
            <a:r>
              <a:rPr lang="en-US" dirty="0" err="1"/>
              <a:t>kVp</a:t>
            </a:r>
            <a:r>
              <a:rPr lang="en-US" dirty="0"/>
              <a:t>)</a:t>
            </a:r>
          </a:p>
          <a:p>
            <a:pPr marL="342900" indent="-342900" algn="just">
              <a:defRPr/>
            </a:pPr>
            <a:r>
              <a:rPr lang="el-GR" dirty="0"/>
              <a:t>οι γειτονικοί χώροι (</a:t>
            </a:r>
            <a:r>
              <a:rPr lang="en-US" dirty="0"/>
              <a:t>occupancy factor)</a:t>
            </a:r>
          </a:p>
          <a:p>
            <a:pPr marL="342900" indent="-342900" algn="just">
              <a:defRPr/>
            </a:pPr>
            <a:r>
              <a:rPr lang="el-GR" dirty="0"/>
              <a:t>Τα υλικά της κατασκευής, είναι από μπετόν, τούβλο, γυψοσανίδα</a:t>
            </a:r>
          </a:p>
          <a:p>
            <a:pPr marL="0" indent="0">
              <a:buFont typeface="Arial" charset="0"/>
              <a:buNone/>
              <a:defRPr/>
            </a:pPr>
            <a:endParaRPr lang="el-GR" dirty="0"/>
          </a:p>
        </p:txBody>
      </p:sp>
      <p:sp>
        <p:nvSpPr>
          <p:cNvPr id="20483" name="Rectangle 2"/>
          <p:cNvSpPr>
            <a:spLocks noChangeArrowheads="1"/>
          </p:cNvSpPr>
          <p:nvPr/>
        </p:nvSpPr>
        <p:spPr bwMode="auto">
          <a:xfrm>
            <a:off x="468313" y="1916113"/>
            <a:ext cx="8496300" cy="1016000"/>
          </a:xfrm>
          <a:prstGeom prst="rect">
            <a:avLst/>
          </a:prstGeom>
          <a:noFill/>
          <a:ln w="9525">
            <a:noFill/>
            <a:miter lim="800000"/>
            <a:headEnd/>
            <a:tailEnd/>
          </a:ln>
        </p:spPr>
        <p:txBody>
          <a:bodyPr>
            <a:spAutoFit/>
          </a:bodyPr>
          <a:lstStyle/>
          <a:p>
            <a:pPr marL="342900" indent="-342900"/>
            <a:endParaRPr lang="el-GR" sz="2400"/>
          </a:p>
          <a:p>
            <a:pPr marL="342900" indent="-342900"/>
            <a:endParaRPr lang="el-GR"/>
          </a:p>
          <a:p>
            <a:pPr marL="342900" indent="-342900"/>
            <a:endParaRPr lang="el-GR"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sz="3600" b="1" dirty="0" smtClean="0">
                <a:effectLst>
                  <a:outerShdw blurRad="38100" dist="38100" dir="2700000" algn="tl">
                    <a:srgbClr val="000000">
                      <a:alpha val="43137"/>
                    </a:srgbClr>
                  </a:outerShdw>
                </a:effectLst>
              </a:rPr>
              <a:t>Υπολογισμός και έλεγχος θωρακίσεων</a:t>
            </a:r>
            <a:endParaRPr lang="el-GR" sz="3600" b="1" dirty="0">
              <a:effectLst>
                <a:outerShdw blurRad="38100" dist="38100" dir="2700000" algn="tl">
                  <a:srgbClr val="000000">
                    <a:alpha val="43137"/>
                  </a:srgbClr>
                </a:outerShdw>
              </a:effectLst>
            </a:endParaRPr>
          </a:p>
        </p:txBody>
      </p:sp>
      <p:sp>
        <p:nvSpPr>
          <p:cNvPr id="4" name="TextBox 3"/>
          <p:cNvSpPr txBox="1"/>
          <p:nvPr/>
        </p:nvSpPr>
        <p:spPr>
          <a:xfrm>
            <a:off x="6169025" y="4664075"/>
            <a:ext cx="2232025" cy="1076325"/>
          </a:xfrm>
          <a:prstGeom prst="rect">
            <a:avLst/>
          </a:prstGeom>
          <a:noFill/>
        </p:spPr>
        <p:txBody>
          <a:bodyPr>
            <a:spAutoFit/>
          </a:bodyPr>
          <a:lstStyle/>
          <a:p>
            <a:pPr fontAlgn="auto">
              <a:spcBef>
                <a:spcPts val="0"/>
              </a:spcBef>
              <a:spcAft>
                <a:spcPts val="0"/>
              </a:spcAft>
              <a:defRPr/>
            </a:pPr>
            <a:r>
              <a:rPr lang="el-GR" sz="1600" b="1" i="1" dirty="0">
                <a:solidFill>
                  <a:schemeClr val="bg1">
                    <a:lumMod val="50000"/>
                  </a:schemeClr>
                </a:solidFill>
                <a:latin typeface="+mn-lt"/>
                <a:cs typeface="+mn-cs"/>
              </a:rPr>
              <a:t>Φορητός ανιχνευτής ακτινοβολίας χώρου (</a:t>
            </a:r>
            <a:r>
              <a:rPr lang="en-GB" sz="1600" b="1" i="1" dirty="0">
                <a:solidFill>
                  <a:schemeClr val="bg1">
                    <a:lumMod val="50000"/>
                  </a:schemeClr>
                </a:solidFill>
                <a:latin typeface="+mn-lt"/>
                <a:cs typeface="+mn-cs"/>
              </a:rPr>
              <a:t>Survey meter</a:t>
            </a:r>
            <a:r>
              <a:rPr lang="el-GR" sz="1600" b="1" i="1" dirty="0">
                <a:solidFill>
                  <a:schemeClr val="bg1">
                    <a:lumMod val="50000"/>
                  </a:schemeClr>
                </a:solidFill>
                <a:latin typeface="+mn-lt"/>
                <a:cs typeface="+mn-cs"/>
              </a:rPr>
              <a:t>) </a:t>
            </a:r>
          </a:p>
          <a:p>
            <a:pPr fontAlgn="auto">
              <a:spcBef>
                <a:spcPts val="0"/>
              </a:spcBef>
              <a:spcAft>
                <a:spcPts val="0"/>
              </a:spcAft>
              <a:defRPr/>
            </a:pPr>
            <a:r>
              <a:rPr lang="en-US" sz="1600" b="1" i="1" dirty="0">
                <a:solidFill>
                  <a:schemeClr val="bg1">
                    <a:lumMod val="50000"/>
                  </a:schemeClr>
                </a:solidFill>
                <a:latin typeface="+mn-lt"/>
                <a:cs typeface="+mn-cs"/>
              </a:rPr>
              <a:t>RAM ION</a:t>
            </a:r>
            <a:endParaRPr lang="el-GR" sz="1600" b="1" i="1" dirty="0">
              <a:solidFill>
                <a:schemeClr val="bg1">
                  <a:lumMod val="50000"/>
                </a:schemeClr>
              </a:solidFill>
              <a:latin typeface="+mn-lt"/>
              <a:cs typeface="+mn-cs"/>
            </a:endParaRPr>
          </a:p>
        </p:txBody>
      </p:sp>
      <p:pic>
        <p:nvPicPr>
          <p:cNvPr id="21507" name="Picture 2" descr="http://www.rotemi.co.il/text/upload/RAM20ION.jpg"/>
          <p:cNvPicPr>
            <a:picLocks noChangeAspect="1" noChangeArrowheads="1"/>
          </p:cNvPicPr>
          <p:nvPr/>
        </p:nvPicPr>
        <p:blipFill>
          <a:blip r:embed="rId2"/>
          <a:srcRect/>
          <a:stretch>
            <a:fillRect/>
          </a:stretch>
        </p:blipFill>
        <p:spPr bwMode="auto">
          <a:xfrm>
            <a:off x="6108700" y="1844675"/>
            <a:ext cx="2160588" cy="2776538"/>
          </a:xfrm>
          <a:prstGeom prst="rect">
            <a:avLst/>
          </a:prstGeom>
          <a:noFill/>
          <a:ln w="9525">
            <a:noFill/>
            <a:miter lim="800000"/>
            <a:headEnd/>
            <a:tailEnd/>
          </a:ln>
        </p:spPr>
      </p:pic>
      <p:sp>
        <p:nvSpPr>
          <p:cNvPr id="21508" name="Rectangle 5"/>
          <p:cNvSpPr>
            <a:spLocks noChangeArrowheads="1"/>
          </p:cNvSpPr>
          <p:nvPr/>
        </p:nvSpPr>
        <p:spPr bwMode="auto">
          <a:xfrm>
            <a:off x="395288" y="1687513"/>
            <a:ext cx="5184775" cy="3743325"/>
          </a:xfrm>
          <a:prstGeom prst="rect">
            <a:avLst/>
          </a:prstGeom>
          <a:noFill/>
          <a:ln w="9525">
            <a:noFill/>
            <a:miter lim="800000"/>
            <a:headEnd/>
            <a:tailEnd/>
          </a:ln>
        </p:spPr>
        <p:txBody>
          <a:bodyPr>
            <a:spAutoFit/>
          </a:bodyPr>
          <a:lstStyle/>
          <a:p>
            <a:pPr marL="342900" indent="-342900">
              <a:buFont typeface="Arial" charset="0"/>
              <a:buChar char="•"/>
            </a:pPr>
            <a:r>
              <a:rPr lang="el-GR" sz="2400"/>
              <a:t>Ο έλεγχος της επάρκειας της θωράκισης πραγματοποιείται στο τέλος της κατασκευής και της εγκατάστασης των συστημάτων παραγωγής ιονίζουσας ακτινοβολίας (ακτινοβολητών) με τη χρήση  κατάλληλου φορητού οργάνου μέτρησης του ρυθμού της στιγμιαίας έκθεσης / δόσης (</a:t>
            </a:r>
            <a:r>
              <a:rPr lang="en-US" sz="2400" i="1"/>
              <a:t>Survey Meter</a:t>
            </a:r>
            <a:r>
              <a:rPr lang="el-GR" sz="2400"/>
              <a:t>)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effectLst>
                  <a:outerShdw blurRad="38100" dist="38100" dir="2700000" algn="tl">
                    <a:srgbClr val="000000">
                      <a:alpha val="43137"/>
                    </a:srgbClr>
                  </a:outerShdw>
                </a:effectLst>
              </a:rPr>
              <a:t>Ποιοτικός έλεγχος Ακτινολογικ</a:t>
            </a:r>
            <a:r>
              <a:rPr lang="el-GR" b="1" dirty="0">
                <a:effectLst>
                  <a:outerShdw blurRad="38100" dist="38100" dir="2700000" algn="tl">
                    <a:srgbClr val="000000">
                      <a:alpha val="43137"/>
                    </a:srgbClr>
                  </a:outerShdw>
                </a:effectLst>
              </a:rPr>
              <a:t>ώ</a:t>
            </a:r>
            <a:r>
              <a:rPr lang="el-GR" b="1" dirty="0" smtClean="0">
                <a:effectLst>
                  <a:outerShdw blurRad="38100" dist="38100" dir="2700000" algn="tl">
                    <a:srgbClr val="000000">
                      <a:alpha val="43137"/>
                    </a:srgbClr>
                  </a:outerShdw>
                </a:effectLst>
              </a:rPr>
              <a:t>ν Συστημάτων</a:t>
            </a: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Autofit/>
          </a:bodyPr>
          <a:lstStyle/>
          <a:p>
            <a:pPr marL="182880" indent="-182880" eaLnBrk="1" fontAlgn="auto" hangingPunct="1">
              <a:spcAft>
                <a:spcPts val="0"/>
              </a:spcAft>
              <a:buFont typeface="Arial" pitchFamily="34" charset="0"/>
              <a:buChar char="•"/>
              <a:defRPr/>
            </a:pPr>
            <a:endParaRPr lang="el-GR" dirty="0" smtClean="0"/>
          </a:p>
          <a:p>
            <a:pPr marL="182880" indent="-182880" algn="just" eaLnBrk="1" fontAlgn="auto" hangingPunct="1">
              <a:spcAft>
                <a:spcPts val="0"/>
              </a:spcAft>
              <a:buFont typeface="Arial" pitchFamily="34" charset="0"/>
              <a:buChar char="•"/>
              <a:defRPr/>
            </a:pPr>
            <a:r>
              <a:rPr lang="el-GR" dirty="0"/>
              <a:t>Γ</a:t>
            </a:r>
            <a:r>
              <a:rPr lang="el-GR" dirty="0" smtClean="0"/>
              <a:t>ια </a:t>
            </a:r>
            <a:r>
              <a:rPr lang="el-GR" dirty="0"/>
              <a:t>την ασφαλή λειτουργία των </a:t>
            </a:r>
            <a:r>
              <a:rPr lang="el-GR" dirty="0" smtClean="0"/>
              <a:t>ακτινολογικών εργαστηρίων, οδοντιατρικών κέντρων, κτηνιατρικών κλινικών και για </a:t>
            </a:r>
            <a:r>
              <a:rPr lang="el-GR" dirty="0"/>
              <a:t>τη βελτιστοποίηση της ακτινοπροστασίας </a:t>
            </a:r>
            <a:r>
              <a:rPr lang="el-GR" dirty="0" smtClean="0"/>
              <a:t>γίνονται έλεγχοι αποδοχής καθώς και περιοδικοί έλεγχοι ποιότητας </a:t>
            </a:r>
            <a:r>
              <a:rPr lang="el-GR" dirty="0"/>
              <a:t>στα </a:t>
            </a:r>
            <a:r>
              <a:rPr lang="el-GR" dirty="0" smtClean="0"/>
              <a:t>συστήματα παραγωγής ιονίζουσας ακτινοβολίας.</a:t>
            </a:r>
          </a:p>
          <a:p>
            <a:pPr marL="0" indent="0" algn="just" eaLnBrk="1" fontAlgn="auto" hangingPunct="1">
              <a:spcAft>
                <a:spcPts val="0"/>
              </a:spcAft>
              <a:buFont typeface="Arial" pitchFamily="34" charset="0"/>
              <a:buNone/>
              <a:defRPr/>
            </a:pPr>
            <a:endParaRPr lang="el-GR" dirty="0" smtClean="0"/>
          </a:p>
          <a:p>
            <a:pPr marL="182880" indent="-182880" algn="just" eaLnBrk="1" fontAlgn="auto" hangingPunct="1">
              <a:spcAft>
                <a:spcPts val="0"/>
              </a:spcAft>
              <a:buFont typeface="Arial" pitchFamily="34" charset="0"/>
              <a:buChar char="•"/>
              <a:defRPr/>
            </a:pPr>
            <a:r>
              <a:rPr lang="el-GR" dirty="0" smtClean="0"/>
              <a:t>Η </a:t>
            </a:r>
            <a:r>
              <a:rPr lang="el-GR" b="1" dirty="0" smtClean="0"/>
              <a:t>Ε</a:t>
            </a:r>
            <a:r>
              <a:rPr lang="el-GR" dirty="0" smtClean="0"/>
              <a:t>λληνική </a:t>
            </a:r>
            <a:r>
              <a:rPr lang="el-GR" b="1" dirty="0"/>
              <a:t>Ε</a:t>
            </a:r>
            <a:r>
              <a:rPr lang="el-GR" dirty="0" smtClean="0"/>
              <a:t>πιτροπή </a:t>
            </a:r>
            <a:r>
              <a:rPr lang="el-GR" b="1" dirty="0"/>
              <a:t>Α</a:t>
            </a:r>
            <a:r>
              <a:rPr lang="el-GR" dirty="0" smtClean="0"/>
              <a:t>τομικής </a:t>
            </a:r>
            <a:r>
              <a:rPr lang="el-GR" b="1" dirty="0"/>
              <a:t>Ε</a:t>
            </a:r>
            <a:r>
              <a:rPr lang="el-GR" dirty="0" smtClean="0"/>
              <a:t>νέργειας (</a:t>
            </a:r>
            <a:r>
              <a:rPr lang="el-GR" b="1" dirty="0" smtClean="0"/>
              <a:t>ΕΕΑΕ</a:t>
            </a:r>
            <a:r>
              <a:rPr lang="el-GR" dirty="0" smtClean="0"/>
              <a:t>) έχει δημοσιεύσει στα ελληνικά λεπτομερή πρωτόκολλα ελέγχων ακτινολογικών εργαστηρίων. (</a:t>
            </a:r>
            <a:r>
              <a:rPr lang="en-US" dirty="0" smtClean="0">
                <a:hlinkClick r:id="rId2"/>
              </a:rPr>
              <a:t>www.eeae.gr</a:t>
            </a:r>
            <a:r>
              <a:rPr lang="en-US" dirty="0" smtClean="0"/>
              <a:t>)</a:t>
            </a:r>
            <a:endParaRPr lang="el-GR" dirty="0" smtClean="0"/>
          </a:p>
          <a:p>
            <a:pPr marL="182880" indent="-182880" algn="just" eaLnBrk="1" fontAlgn="auto" hangingPunct="1">
              <a:spcAft>
                <a:spcPts val="0"/>
              </a:spcAft>
              <a:buFont typeface="Arial" pitchFamily="34" charset="0"/>
              <a:buChar char="•"/>
              <a:defRPr/>
            </a:pPr>
            <a:endParaRPr lang="el-GR" dirty="0" smtClean="0"/>
          </a:p>
          <a:p>
            <a:pPr marL="182880" indent="-182880" algn="just"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1307</TotalTime>
  <Words>1534</Words>
  <Application>Microsoft Office PowerPoint</Application>
  <PresentationFormat>On-screen Show (4:3)</PresentationFormat>
  <Paragraphs>264</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Clarity</vt:lpstr>
      <vt:lpstr>Bitmap Image</vt:lpstr>
      <vt:lpstr>ΗΜΕΡΙΔΑ  Ο ΤΟΜΕΑΣ ΤΗΣ ΙΑΤΡΙΚΗΣ ΦΥΣΙΚΗΣ ΣΤΗΝ ΚΥΠΡΟ</vt:lpstr>
      <vt:lpstr>Δομή Παρουσίασης</vt:lpstr>
      <vt:lpstr>Ιατροφυσικός Εμπειρογνώμονας</vt:lpstr>
      <vt:lpstr>Ιατροφυσικός Εμπειρογνώμονας</vt:lpstr>
      <vt:lpstr>PowerPoint Presentation</vt:lpstr>
      <vt:lpstr>Αρμοδιότητες Ιατροφυσικού Εμπειρογνώμονα </vt:lpstr>
      <vt:lpstr>Υπολογισμός και έλεγχος θωρακίσεων</vt:lpstr>
      <vt:lpstr>Υπολογισμός και έλεγχος θωρακίσεων</vt:lpstr>
      <vt:lpstr>Ποιοτικός έλεγχος Ακτινολογικών Συστημάτων</vt:lpstr>
      <vt:lpstr>Ποιοτικός έλεγχος Ακτινολογικών Συστημάτων</vt:lpstr>
      <vt:lpstr>Όργανα μετρήσεων και ομοιώματα </vt:lpstr>
      <vt:lpstr>Ποιοτικός Έλεγχος Ακτινολογικών Συστημάτων </vt:lpstr>
      <vt:lpstr>Ποιοτικός Έλεγχος Ακτινολογικών και Οδοντιατρικών συστημάτων</vt:lpstr>
      <vt:lpstr>Ποιοτικός Έλεγχος Οδοντιατρικού Ακτινογραφικού Συστήματος</vt:lpstr>
      <vt:lpstr>Ποιοτικός Έλεγχος Ακτινογραφικού Συστήματος</vt:lpstr>
      <vt:lpstr>Ποιοτικός Έλεγχος Ακτινογραφικού Συστήματος</vt:lpstr>
      <vt:lpstr>Ποιοτικός Έλεγχος Ακτινογραφικού Συστήματος</vt:lpstr>
      <vt:lpstr>Ποιοτικός Έλεγχος Ακτινογραφικού Συστήματος</vt:lpstr>
      <vt:lpstr>Ποιοτικός Έλεγχος Ακτινογραφικού Συστήματος</vt:lpstr>
      <vt:lpstr>Ποιοτικός Έλεγχος Ακτινογραφικού Συστήματος</vt:lpstr>
      <vt:lpstr>Ποιοτικός Έλεγχος Ακτινογραφικού-Ακτινοσκοπικού συστήματος</vt:lpstr>
      <vt:lpstr>Ποιοτικός Έλεγχος Ακτινογραφικού-Ακτινοσκοπικού Συστήματος</vt:lpstr>
      <vt:lpstr>Ποιοτικός Έλεγχος Ακτινογραφικού-Ακτινοσκοπικού Συστήματος</vt:lpstr>
      <vt:lpstr>Ποιοτικός Έλεγχος Ακτινογραφικού-Ακτινοσκοπικού Συστήματος</vt:lpstr>
      <vt:lpstr>Ποιοτικός Έλεγχος Ακτινογραφικού-Ακτινοσκοπικού Συστήματος</vt:lpstr>
      <vt:lpstr>Ποιοτικός Έλεγχος Μαστογραφικού Συστήματος</vt:lpstr>
      <vt:lpstr>Ποιοτικός Έλεγχος Μαστογραφικού Συστήματος</vt:lpstr>
      <vt:lpstr>Ποιοτικός Έλεγχος Μαστογραφικού Συστήματος</vt:lpstr>
      <vt:lpstr>Ποιοτικός Έλεγχος Υπολογιστικού Τομογράφου</vt:lpstr>
      <vt:lpstr>Ποιοτικός Έλεγχος Υπολογιστικού Τομογράφου</vt:lpstr>
      <vt:lpstr>Ποιοτικός Έλεγχος Υπολογιστικού Τομογράφου</vt:lpstr>
      <vt:lpstr>Ποιοτικός Έλεγχος Υπολογιστικού Τομογράφου</vt:lpstr>
      <vt:lpstr>Ποιοτικός Έλεγχος Υπολογιστικού Τομογράφου</vt:lpstr>
      <vt:lpstr>Ποιοτικός Έλεγχος Υπολογιστικού Τομογράφου</vt:lpstr>
      <vt:lpstr>Άλλες αρμοδιότητες Ιατροφυσικού Εμπειρογνώμονα </vt:lpstr>
      <vt:lpstr>Άλλες δραστηριότητες του Εμπειρογνώμονα στους τομείς: </vt:lpstr>
      <vt:lpstr>PowerPoint Presentation</vt:lpstr>
      <vt:lpstr>Άλλες αρμοδιότητες του Ειδικευμένου Εμπειρογνώμονα Ακτινοπροστασίας</vt:lpstr>
      <vt:lpstr>Μειονεκτήματα και Πλεονεκτήματα της εργασίας του Εμπειρογνώμονα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DELL-LATITUDE</cp:lastModifiedBy>
  <cp:revision>344</cp:revision>
  <dcterms:created xsi:type="dcterms:W3CDTF">2013-01-07T12:58:50Z</dcterms:created>
  <dcterms:modified xsi:type="dcterms:W3CDTF">2013-05-29T16:09:42Z</dcterms:modified>
</cp:coreProperties>
</file>