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3" r:id="rId2"/>
    <p:sldMasterId id="2147483701" r:id="rId3"/>
  </p:sldMasterIdLst>
  <p:notesMasterIdLst>
    <p:notesMasterId r:id="rId46"/>
  </p:notesMasterIdLst>
  <p:sldIdLst>
    <p:sldId id="256" r:id="rId4"/>
    <p:sldId id="336" r:id="rId5"/>
    <p:sldId id="271" r:id="rId6"/>
    <p:sldId id="272" r:id="rId7"/>
    <p:sldId id="337" r:id="rId8"/>
    <p:sldId id="338" r:id="rId9"/>
    <p:sldId id="339" r:id="rId10"/>
    <p:sldId id="362" r:id="rId11"/>
    <p:sldId id="269" r:id="rId12"/>
    <p:sldId id="335" r:id="rId13"/>
    <p:sldId id="270" r:id="rId14"/>
    <p:sldId id="340" r:id="rId15"/>
    <p:sldId id="341" r:id="rId16"/>
    <p:sldId id="342" r:id="rId17"/>
    <p:sldId id="343" r:id="rId18"/>
    <p:sldId id="344" r:id="rId19"/>
    <p:sldId id="345" r:id="rId20"/>
    <p:sldId id="360" r:id="rId21"/>
    <p:sldId id="361" r:id="rId22"/>
    <p:sldId id="364" r:id="rId23"/>
    <p:sldId id="282" r:id="rId24"/>
    <p:sldId id="324" r:id="rId25"/>
    <p:sldId id="332" r:id="rId26"/>
    <p:sldId id="333" r:id="rId27"/>
    <p:sldId id="365" r:id="rId28"/>
    <p:sldId id="291" r:id="rId29"/>
    <p:sldId id="366" r:id="rId30"/>
    <p:sldId id="273" r:id="rId31"/>
    <p:sldId id="294" r:id="rId32"/>
    <p:sldId id="293" r:id="rId33"/>
    <p:sldId id="367" r:id="rId34"/>
    <p:sldId id="295" r:id="rId35"/>
    <p:sldId id="368" r:id="rId36"/>
    <p:sldId id="373" r:id="rId37"/>
    <p:sldId id="329" r:id="rId38"/>
    <p:sldId id="298" r:id="rId39"/>
    <p:sldId id="334" r:id="rId40"/>
    <p:sldId id="297" r:id="rId41"/>
    <p:sldId id="374" r:id="rId42"/>
    <p:sldId id="372" r:id="rId43"/>
    <p:sldId id="369" r:id="rId44"/>
    <p:sldId id="370" r:id="rId45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D8F"/>
    <a:srgbClr val="A8E18B"/>
    <a:srgbClr val="A6E686"/>
    <a:srgbClr val="A7EC80"/>
    <a:srgbClr val="ABF17B"/>
    <a:srgbClr val="B3F577"/>
    <a:srgbClr val="BDFF6D"/>
    <a:srgbClr val="C6FF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14" autoAdjust="0"/>
  </p:normalViewPr>
  <p:slideViewPr>
    <p:cSldViewPr>
      <p:cViewPr varScale="1">
        <p:scale>
          <a:sx n="87" d="100"/>
          <a:sy n="87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28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aticou\Desktop\Inter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9257849422814525E-2"/>
          <c:y val="1.860841423948224E-2"/>
          <c:w val="0.88353945244308085"/>
          <c:h val="0.8891109290738306"/>
        </c:manualLayout>
      </c:layout>
      <c:scatterChart>
        <c:scatterStyle val="lineMarker"/>
        <c:ser>
          <c:idx val="2"/>
          <c:order val="2"/>
          <c:spPr>
            <a:ln w="28790">
              <a:noFill/>
            </a:ln>
          </c:spPr>
          <c:xVal>
            <c:numRef>
              <c:f>Sheet1!$A$2:$A$7</c:f>
            </c:numRef>
          </c:xVal>
          <c:yVal>
            <c:numRef>
              <c:f>Sheet1!$E$2:$E$7</c:f>
            </c:numRef>
          </c:yVal>
        </c:ser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66"/>
              </a:solidFill>
            </c:spPr>
          </c:marker>
          <c:xVal>
            <c:numRef>
              <c:f>[Intercomparisons.xlsx]Sheet1!$A$2:$A$12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2009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[Intercomparisons.xlsx]Sheet1!$E$2:$E$12</c:f>
              <c:numCache>
                <c:formatCode>0.00</c:formatCode>
                <c:ptCount val="11"/>
                <c:pt idx="1">
                  <c:v>1.02</c:v>
                </c:pt>
                <c:pt idx="2">
                  <c:v>1.03</c:v>
                </c:pt>
                <c:pt idx="3">
                  <c:v>1.02</c:v>
                </c:pt>
                <c:pt idx="4">
                  <c:v>1.03</c:v>
                </c:pt>
                <c:pt idx="5">
                  <c:v>0.99</c:v>
                </c:pt>
                <c:pt idx="6">
                  <c:v>1.03</c:v>
                </c:pt>
                <c:pt idx="7">
                  <c:v>1.03</c:v>
                </c:pt>
                <c:pt idx="8">
                  <c:v>1.01</c:v>
                </c:pt>
                <c:pt idx="9">
                  <c:v>1.03</c:v>
                </c:pt>
                <c:pt idx="10">
                  <c:v>1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pPr>
              <a:solidFill>
                <a:srgbClr val="0066FF"/>
              </a:solidFill>
            </c:spPr>
          </c:marker>
          <c:xVal>
            <c:numRef>
              <c:f>[Intercomparisons.xlsx]Sheet1!$A$2:$A$12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2001</c:v>
                </c:pt>
                <c:pt idx="3">
                  <c:v>2003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2009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[Intercomparisons.xlsx]Sheet1!$F$2:$F$12</c:f>
              <c:numCache>
                <c:formatCode>0.00</c:formatCode>
                <c:ptCount val="11"/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1</c:v>
                </c:pt>
                <c:pt idx="5">
                  <c:v>0.99</c:v>
                </c:pt>
                <c:pt idx="6">
                  <c:v>1</c:v>
                </c:pt>
                <c:pt idx="7">
                  <c:v>1</c:v>
                </c:pt>
                <c:pt idx="8">
                  <c:v>0.99</c:v>
                </c:pt>
                <c:pt idx="9">
                  <c:v>1</c:v>
                </c:pt>
                <c:pt idx="10">
                  <c:v>0.97000000000000042</c:v>
                </c:pt>
              </c:numCache>
            </c:numRef>
          </c:yVal>
        </c:ser>
        <c:axId val="109007616"/>
        <c:axId val="109009536"/>
      </c:scatterChart>
      <c:valAx>
        <c:axId val="109007616"/>
        <c:scaling>
          <c:orientation val="minMax"/>
          <c:max val="2013"/>
          <c:min val="1998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l-GR"/>
            </a:pPr>
            <a:endParaRPr lang="en-US"/>
          </a:p>
        </c:txPr>
        <c:crossAx val="109009536"/>
        <c:crosses val="autoZero"/>
        <c:crossBetween val="midCat"/>
        <c:majorUnit val="1"/>
      </c:valAx>
      <c:valAx>
        <c:axId val="109009536"/>
        <c:scaling>
          <c:orientation val="minMax"/>
          <c:max val="1.07"/>
          <c:min val="0.93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l-GR"/>
            </a:pPr>
            <a:endParaRPr lang="en-US"/>
          </a:p>
        </c:txPr>
        <c:crossAx val="109007616"/>
        <c:crosses val="autoZero"/>
        <c:crossBetween val="midCat"/>
        <c:majorUnit val="1.0000000000000012E-2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12F03BA-2100-4E9F-B22A-F8F705C1D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E8FEE-E678-4ECE-8763-4B6F472EAC1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98A0-8048-4552-8C33-73320D8A72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E9034-4B43-4033-A08F-610C38A1BB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1F3B-37E9-4989-AECB-5B98D83B18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C118-9340-4B0D-97BC-57EAC5DCD5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F787-095A-41EF-AF67-F5A063E74F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BDF9-A180-4967-9DBE-2CF912E660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30F71-1468-4F64-8102-1132693D07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A379-AB9E-4F47-BDB8-77C9A25EDE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4C33-F842-4F19-A094-C1C5D8605D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0275-C55C-4598-8889-9D43B0A36B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2702-13DF-481C-A5C7-2AA15534FB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5EE86-97B5-4166-AE77-C7C0F6BE56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85D1-A77E-4546-8E85-D41FEA870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B308-CBD3-4EE8-8808-5B7EE2D17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A668-55AF-4FAA-8832-669ED730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8A7B-8197-428C-A9B3-1179E275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C8D4-E276-4E93-97D1-BC1460386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1054-7E93-4DF2-9930-CE12C78E5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6675-592B-4760-BF1E-B5A97109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E6A5-C6DE-44E8-8CCB-4462E82A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CFB8-DB0D-4F49-817C-349FE8F3F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5210-5B7E-4469-A882-116BF0225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3ED8-F4AF-414F-BB53-AC4CB3FE7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in Radiotherapy”, Limassol,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1">
                <a:latin typeface="Baskerville Old Face" pitchFamily="18" charset="0"/>
              </a:defRPr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  <p:pic>
        <p:nvPicPr>
          <p:cNvPr id="2051" name="Picture 7"/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</a:blip>
          <a:srcRect/>
          <a:stretch>
            <a:fillRect/>
          </a:stretch>
        </p:blipFill>
        <p:spPr bwMode="auto">
          <a:xfrm>
            <a:off x="1979613" y="333375"/>
            <a:ext cx="4757737" cy="56165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</a:blip>
          <a:srcRect/>
          <a:stretch>
            <a:fillRect/>
          </a:stretch>
        </p:blipFill>
        <p:spPr bwMode="auto">
          <a:xfrm>
            <a:off x="1979613" y="333375"/>
            <a:ext cx="4757737" cy="56165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887413" cy="10477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19AD5A9-BE22-4281-8A75-7269982981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ESTRO teaching course on “Physics for Clinical Radiotherapy”, Limassol, October 2007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5659CD6-144B-4347-93A2-1A24997A6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5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252413" y="188913"/>
            <a:ext cx="885825" cy="10477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nuclearpoweryesplease.org/blog/wp-content/uploads/Castle_romeo2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cy/url?sa=i&amp;rct=j&amp;q=responsibility&amp;source=images&amp;cd=&amp;docid=qlUAB1-rNH7AhM&amp;tbnid=zg9KT9z74826dM:&amp;ved=0CAUQjRw&amp;url=http://thepioneerwoman.com/homeschooling/2011/02/on-teaching-responsibility/&amp;ei=h9QIUf2OBuGZ0QWlzoGwBg&amp;bvm=bv.41642243,d.d2k&amp;psig=AFQjCNGXhq6uxRXe6AMEFSs-RLyibB65Ag&amp;ust=1359619425447657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cy/url?sa=i&amp;rct=j&amp;q=Research&amp;source=images&amp;cd=&amp;docid=xZyws2aLz3Hd1M&amp;tbnid=OZkfyNYRtvlHuM:&amp;ved=0CAUQjRw&amp;url=http://thecommunicationspace.com/group/communicationresearchmethods&amp;ei=3AoJUYOvB4eO0AWsmICYBQ&amp;bvm=bv.41642243,d.d2k&amp;psig=AFQjCNHtsd3_XVKtLnf2fYU2uJF42InRpw&amp;ust=135963342925100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cy/url?sa=i&amp;rct=j&amp;q=Proton+treatment+unit&amp;source=images&amp;cd=&amp;cad=rja&amp;docid=n1x9mwrC7EgFTM&amp;tbnid=SY72QmMJWtKHFM:&amp;ved=0CAUQjRw&amp;url=http%3A%2F%2Fmhlclinics.com%2Fcancer_centres.html&amp;ei=GSUKUbvUFKnS0QWiqoH4Cw&amp;psig=AFQjCNEAwYCaQ1Yb9n2af3nGqifgR0NpiA&amp;ust=1359705634741114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2" Type="http://schemas.openxmlformats.org/officeDocument/2006/relationships/hyperlink" Target="http://www.google.com.cy/url?sa=i&amp;rct=j&amp;q=cyberknife&amp;source=images&amp;cd=&amp;cad=rja&amp;docid=VzwtXkayFaQodM&amp;tbnid=dqacVsNxtVid2M:&amp;ved=0CAUQjRw&amp;url=http://penn-medicine-health-newsletter.blogspot.com/2011/07/more-ways-to-save-your-life-cyberknife.html&amp;ei=AiMKUZs9pJbRBYKSgcAP&amp;bvm=bv.41642243,d.d2k&amp;psig=AFQjCNGQrPyPza0n1R79R-p9-PslDVCzJA&amp;ust=1359705209321969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m.cy/url?sa=i&amp;rct=j&amp;q=elekta&amp;source=images&amp;cd=&amp;cad=rja&amp;docid=6skdQPmrJJUrtM&amp;tbnid=NNjA_ycW1bIHgM:&amp;ved=0CAUQjRw&amp;url=http://www.ucdmc.ucdavis.edu/radonc/treatment/synergy_1/&amp;ei=bCQKUYyPGMaM0AXpzYBo&amp;psig=AFQjCNGCNH1GUFqjksBSFJTgTE9iSNqXyg&amp;ust=1359705579375388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0" Type="http://schemas.openxmlformats.org/officeDocument/2006/relationships/hyperlink" Target="http://www.google.com.cy/url?sa=i&amp;rct=j&amp;q=cobalt+unit&amp;source=images&amp;cd=&amp;cad=rja&amp;docid=Kh4y02RiQYI8LM&amp;tbnid=KBk-G1DS2tadBM:&amp;ved=0CAUQjRw&amp;url=http://www.ujp.cz/?section=production-and-services&amp;lang=en&amp;subsection=radiotherapy&amp;part=1&amp;ei=YCMKUZmcHNKS0QXz3YDwBw&amp;bvm=bv.41642243,d.d2k&amp;psig=AFQjCNGV7FTRIqGT_PuwEEeybjDnq8PCqw&amp;ust=1359705306541173" TargetMode="External"/><Relationship Id="rId4" Type="http://schemas.openxmlformats.org/officeDocument/2006/relationships/hyperlink" Target="http://www.google.com.cy/url?sa=i&amp;rct=j&amp;q=Tomotherapy&amp;source=images&amp;cd=&amp;cad=rja&amp;docid=aMjjRT97z_96CM&amp;tbnid=437pXuXEFpn4fM:&amp;ved=0CAUQjRw&amp;url=http://www.medgadget.com/2009/10/tomohd_a_new_radiotherapy_system_from_tomotherapy.html&amp;ei=yyMKUfCWNMKc0AWM_oGwCg&amp;bvm=bv.41642243,d.d2k&amp;psig=AFQjCNFAPe5r0rtBp0X43n5CIZcUB0pJbQ&amp;ust=1359705407784278" TargetMode="External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cy/url?sa=i&amp;rct=j&amp;q=evolution&amp;source=images&amp;cd=&amp;cad=rja&amp;docid=Rwgs_Wo5vJO8XM&amp;tbnid=1esBF__xHpc0mM:&amp;ved=0CAUQjRw&amp;url=http://www.thecollapsedwavefunction.com/2012/08/arguments-against-evolution.html&amp;ei=i1wJUdS3G4LJ0AX-84HgAQ&amp;bvm=bv.41642243,d.bGE&amp;psig=AFQjCNEa8ZFZ_AccVHX2C6vjxdhRwjc3DA&amp;ust=135965421921622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cy/url?sa=i&amp;rct=j&amp;q=Renewal&amp;source=images&amp;cd=&amp;docid=stO5gWubVvU3PM&amp;tbnid=o4D8-ISodR2vzM:&amp;ved=0CAUQjRw&amp;url=http://msmeans.wordpress.com/2013/01/02/allowing-for-personal-renewal-in-2013/&amp;ei=tF0JUZ6OPKKN0wXP_YHgCw&amp;bvm=bv.41642243,d.bGE&amp;psig=AFQjCNHBH0GnNEvkWey8VNW3H-E3o4m4xA&amp;ust=13596546993029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smtClean="0"/>
              <a:t>Ημερίδα Συλλόγου Φυσικών Ιατρικής Κύπρου , Λευκωσία</a:t>
            </a:r>
            <a:r>
              <a:rPr lang="en-GB" smtClean="0"/>
              <a:t>, </a:t>
            </a:r>
            <a:r>
              <a:rPr lang="el-GR" smtClean="0"/>
              <a:t>Φεβρουάριος 2012</a:t>
            </a:r>
          </a:p>
        </p:txBody>
      </p:sp>
      <p:sp>
        <p:nvSpPr>
          <p:cNvPr id="17411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11188" y="1196975"/>
            <a:ext cx="7772400" cy="345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800" b="1" i="1" smtClean="0">
                <a:solidFill>
                  <a:schemeClr val="accent2"/>
                </a:solidFill>
                <a:latin typeface="Candara" pitchFamily="34" charset="0"/>
              </a:rPr>
              <a:t>Ακτινοθεραπεία στο Ογκολογικό Κέντρο Τράπεζας Κύπρου(ΟΚΤΚ)</a:t>
            </a:r>
            <a:r>
              <a:rPr lang="en-US" sz="4800" b="1" i="1" smtClean="0">
                <a:solidFill>
                  <a:schemeClr val="accent2"/>
                </a:solidFill>
                <a:latin typeface="Candara" pitchFamily="34" charset="0"/>
              </a:rPr>
              <a:t/>
            </a:r>
            <a:br>
              <a:rPr lang="en-US" sz="4800" b="1" i="1" smtClean="0">
                <a:solidFill>
                  <a:schemeClr val="accent2"/>
                </a:solidFill>
                <a:latin typeface="Candara" pitchFamily="34" charset="0"/>
              </a:rPr>
            </a:br>
            <a:r>
              <a:rPr lang="en-US" sz="4800" b="1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4800" b="1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l-GR" sz="2000" b="1" i="1" smtClean="0">
                <a:solidFill>
                  <a:schemeClr val="tx1"/>
                </a:solidFill>
                <a:latin typeface="Baskerville Old Face" pitchFamily="18" charset="0"/>
              </a:rPr>
              <a:t>Αντριάνα Περατικού</a:t>
            </a:r>
            <a:r>
              <a:rPr lang="en-US" sz="2000" b="1" i="1" smtClean="0">
                <a:solidFill>
                  <a:schemeClr val="tx1"/>
                </a:solidFill>
                <a:latin typeface="Baskerville Old Face" pitchFamily="18" charset="0"/>
              </a:rPr>
              <a:t> MSc. DABR,</a:t>
            </a:r>
            <a:br>
              <a:rPr lang="en-US" sz="2000" b="1" i="1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l-GR" sz="2000" b="1" i="1" smtClean="0">
                <a:solidFill>
                  <a:schemeClr val="tx1"/>
                </a:solidFill>
                <a:latin typeface="Baskerville Old Face" pitchFamily="18" charset="0"/>
              </a:rPr>
              <a:t>Αναπληρώτρια Διευθύντρια Τμήματος Ιατρικής Φυσικής</a:t>
            </a:r>
            <a:r>
              <a:rPr lang="en-US" sz="2000" b="1" i="1" smtClean="0">
                <a:solidFill>
                  <a:schemeClr val="tx1"/>
                </a:solidFill>
                <a:latin typeface="Baskerville Old Face" pitchFamily="18" charset="0"/>
              </a:rPr>
              <a:t>,</a:t>
            </a:r>
            <a:br>
              <a:rPr lang="en-US" sz="2000" b="1" i="1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l-GR" sz="2000" b="1" i="1" smtClean="0">
                <a:solidFill>
                  <a:schemeClr val="tx1"/>
                </a:solidFill>
                <a:latin typeface="Baskerville Old Face" pitchFamily="18" charset="0"/>
              </a:rPr>
              <a:t>Ογκολογικό Κέντρο Τράπεζας Κύπρου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el-GR" smtClean="0">
                <a:latin typeface="Cambria" pitchFamily="18" charset="0"/>
              </a:rPr>
              <a:t>Σχεδιασμός πλάνων ακτινοθεραπείας</a:t>
            </a:r>
          </a:p>
          <a:p>
            <a:pPr eaLnBrk="1" hangingPunct="1"/>
            <a:endParaRPr lang="el-GR" smtClean="0">
              <a:latin typeface="Cambria" pitchFamily="18" charset="0"/>
            </a:endParaRPr>
          </a:p>
          <a:p>
            <a:pPr eaLnBrk="1" hangingPunct="1"/>
            <a:r>
              <a:rPr lang="el-GR" smtClean="0">
                <a:latin typeface="Cambria" pitchFamily="18" charset="0"/>
              </a:rPr>
              <a:t>Έλεγχος  ακτινοθεραπευτικών φακέλων ασθενών </a:t>
            </a:r>
            <a:endParaRPr lang="en-US" smtClean="0">
              <a:latin typeface="Cambria" pitchFamily="18" charset="0"/>
            </a:endParaRPr>
          </a:p>
          <a:p>
            <a:pPr eaLnBrk="1" hangingPunct="1">
              <a:lnSpc>
                <a:spcPct val="50000"/>
              </a:lnSpc>
            </a:pPr>
            <a:endParaRPr lang="en-GB" smtClean="0">
              <a:latin typeface="Cambria" pitchFamily="18" charset="0"/>
            </a:endParaRPr>
          </a:p>
          <a:p>
            <a:pPr eaLnBrk="1" hangingPunct="1"/>
            <a:r>
              <a:rPr lang="el-GR" smtClean="0">
                <a:latin typeface="Cambria" pitchFamily="18" charset="0"/>
              </a:rPr>
              <a:t>Υπεύθυνοι για θέματα ακτινοπροστασίας</a:t>
            </a:r>
          </a:p>
          <a:p>
            <a:pPr eaLnBrk="1" hangingPunct="1"/>
            <a:endParaRPr lang="el-GR" smtClean="0">
              <a:latin typeface="Cambria" pitchFamily="18" charset="0"/>
            </a:endParaRPr>
          </a:p>
          <a:p>
            <a:pPr eaLnBrk="1" hangingPunct="1"/>
            <a:r>
              <a:rPr lang="en-GB" smtClean="0">
                <a:latin typeface="Cambria" pitchFamily="18" charset="0"/>
              </a:rPr>
              <a:t>In-vivo </a:t>
            </a:r>
            <a:r>
              <a:rPr lang="el-GR" smtClean="0">
                <a:latin typeface="Cambria" pitchFamily="18" charset="0"/>
              </a:rPr>
              <a:t>μετρήσεις στους ασθενείς </a:t>
            </a:r>
            <a:endParaRPr lang="en-US" smtClean="0">
              <a:latin typeface="Cambria" pitchFamily="18" charset="0"/>
            </a:endParaRPr>
          </a:p>
        </p:txBody>
      </p:sp>
      <p:sp>
        <p:nvSpPr>
          <p:cNvPr id="26627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Ευθύνες Τμήματος Φυσικής Ιατρικής στην εξωτερική ακτινοθεραπεία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8713787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Ασθενείς που λαμβάνουν εξωτερική ακτινοθεραπεία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Rounded MT Bold" pitchFamily="34" charset="0"/>
                <a:cs typeface="Arial" charset="0"/>
              </a:rPr>
              <a:t>~</a:t>
            </a:r>
            <a:r>
              <a:rPr lang="en-US" sz="2800" smtClean="0">
                <a:latin typeface="Arial Rounded MT Bold" pitchFamily="34" charset="0"/>
              </a:rPr>
              <a:t>85% </a:t>
            </a:r>
            <a:r>
              <a:rPr lang="el-GR" sz="2800" smtClean="0">
                <a:latin typeface="Arial Rounded MT Bold" pitchFamily="34" charset="0"/>
              </a:rPr>
              <a:t>των ασθενών λαμβάνουν θεραπεία με 3</a:t>
            </a:r>
            <a:r>
              <a:rPr lang="en-GB" sz="2800" smtClean="0">
                <a:latin typeface="Arial Rounded MT Bold" pitchFamily="34" charset="0"/>
              </a:rPr>
              <a:t>D </a:t>
            </a:r>
            <a:r>
              <a:rPr lang="el-GR" sz="2800" smtClean="0">
                <a:latin typeface="Arial Rounded MT Bold" pitchFamily="34" charset="0"/>
              </a:rPr>
              <a:t>σύμμορφη ακτινοθεραπεία</a:t>
            </a:r>
          </a:p>
          <a:p>
            <a:pPr eaLnBrk="1" hangingPunct="1"/>
            <a:endParaRPr lang="el-GR" sz="2800" smtClean="0">
              <a:latin typeface="Arial Rounded MT Bold" pitchFamily="34" charset="0"/>
            </a:endParaRPr>
          </a:p>
          <a:p>
            <a:pPr eaLnBrk="1" hangingPunct="1"/>
            <a:r>
              <a:rPr lang="en-US" sz="2800" smtClean="0">
                <a:latin typeface="Arial Rounded MT Bold" pitchFamily="34" charset="0"/>
                <a:cs typeface="Arial" charset="0"/>
              </a:rPr>
              <a:t>~</a:t>
            </a:r>
            <a:r>
              <a:rPr lang="el-GR" sz="2800" smtClean="0">
                <a:latin typeface="Arial Rounded MT Bold" pitchFamily="34" charset="0"/>
              </a:rPr>
              <a:t>10</a:t>
            </a:r>
            <a:r>
              <a:rPr lang="en-US" sz="2800" smtClean="0">
                <a:latin typeface="Arial Rounded MT Bold" pitchFamily="34" charset="0"/>
              </a:rPr>
              <a:t>%</a:t>
            </a:r>
            <a:r>
              <a:rPr lang="el-GR" sz="2800" smtClean="0">
                <a:latin typeface="Arial Rounded MT Bold" pitchFamily="34" charset="0"/>
              </a:rPr>
              <a:t> των ασθενών λαμβάνουν θεραπεία με την τεχνική </a:t>
            </a:r>
            <a:r>
              <a:rPr lang="en-GB" sz="2800" smtClean="0">
                <a:latin typeface="Arial Rounded MT Bold" pitchFamily="34" charset="0"/>
              </a:rPr>
              <a:t>IMRT</a:t>
            </a:r>
            <a:endParaRPr lang="el-GR" sz="2800" smtClean="0">
              <a:latin typeface="Arial Rounded MT Bold" pitchFamily="34" charset="0"/>
            </a:endParaRPr>
          </a:p>
          <a:p>
            <a:pPr eaLnBrk="1" hangingPunct="1"/>
            <a:endParaRPr lang="el-GR" sz="2800" smtClean="0">
              <a:latin typeface="Arial Rounded MT Bold" pitchFamily="34" charset="0"/>
            </a:endParaRPr>
          </a:p>
          <a:p>
            <a:pPr eaLnBrk="1" hangingPunct="1"/>
            <a:r>
              <a:rPr lang="en-US" sz="2800" smtClean="0">
                <a:latin typeface="Arial Rounded MT Bold" pitchFamily="34" charset="0"/>
                <a:cs typeface="Arial" charset="0"/>
              </a:rPr>
              <a:t>~</a:t>
            </a:r>
            <a:r>
              <a:rPr lang="el-GR" sz="2800" smtClean="0">
                <a:latin typeface="Arial Rounded MT Bold" pitchFamily="34" charset="0"/>
              </a:rPr>
              <a:t>5</a:t>
            </a:r>
            <a:r>
              <a:rPr lang="en-US" sz="2800" smtClean="0">
                <a:latin typeface="Arial Rounded MT Bold" pitchFamily="34" charset="0"/>
              </a:rPr>
              <a:t>%</a:t>
            </a:r>
            <a:r>
              <a:rPr lang="el-GR" sz="2800" smtClean="0">
                <a:latin typeface="Arial Rounded MT Bold" pitchFamily="34" charset="0"/>
              </a:rPr>
              <a:t> των ασθενών λαμβάνουν θεραπεία με άπλα πλάνα και </a:t>
            </a:r>
            <a:r>
              <a:rPr lang="el-GR" sz="2800" smtClean="0"/>
              <a:t>μη αυτόματους υπολογισμός (παρηγορητική θεραπεία)</a:t>
            </a:r>
            <a:endParaRPr lang="en-GB" sz="2800" smtClean="0"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Cambria" pitchFamily="18" charset="0"/>
            </a:endParaRPr>
          </a:p>
          <a:p>
            <a:pPr eaLnBrk="1" hangingPunct="1">
              <a:lnSpc>
                <a:spcPct val="50000"/>
              </a:lnSpc>
            </a:pPr>
            <a:endParaRPr lang="en-US" sz="2800" smtClean="0">
              <a:latin typeface="Arial Rounded MT Bold" pitchFamily="34" charset="0"/>
            </a:endParaRPr>
          </a:p>
        </p:txBody>
      </p:sp>
      <p:sp>
        <p:nvSpPr>
          <p:cNvPr id="27652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Διαδικασία</a:t>
            </a:r>
            <a:r>
              <a:rPr lang="el-GR" sz="4000" b="1" i="1" smtClean="0">
                <a:solidFill>
                  <a:srgbClr val="0066FF"/>
                </a:solidFill>
                <a:latin typeface="Candara" pitchFamily="34" charset="0"/>
              </a:rPr>
              <a:t> </a:t>
            </a:r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Σχεδιασμού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>
                <a:latin typeface="Cambria" pitchFamily="18" charset="0"/>
              </a:rPr>
              <a:t>Γίνεται σάρωση</a:t>
            </a:r>
            <a:r>
              <a:rPr lang="en-GB" dirty="0" smtClean="0">
                <a:latin typeface="Cambria" pitchFamily="18" charset="0"/>
              </a:rPr>
              <a:t> </a:t>
            </a:r>
            <a:r>
              <a:rPr lang="el-GR" dirty="0" smtClean="0">
                <a:latin typeface="Cambria" pitchFamily="18" charset="0"/>
              </a:rPr>
              <a:t>του ασθενή στον αξονικό τομογράφο</a:t>
            </a:r>
          </a:p>
          <a:p>
            <a:pPr>
              <a:defRPr/>
            </a:pPr>
            <a:endParaRPr lang="el-GR" dirty="0" smtClean="0">
              <a:latin typeface="Cambria" pitchFamily="18" charset="0"/>
            </a:endParaRPr>
          </a:p>
          <a:p>
            <a:pPr>
              <a:defRPr/>
            </a:pPr>
            <a:r>
              <a:rPr lang="el-GR" dirty="0" smtClean="0">
                <a:latin typeface="Cambria" pitchFamily="18" charset="0"/>
              </a:rPr>
              <a:t>Οι εικόνες στέλλονται σε ένα από τα συστήματα σχεδιασμού</a:t>
            </a:r>
          </a:p>
          <a:p>
            <a:pPr>
              <a:defRPr/>
            </a:pPr>
            <a:endParaRPr lang="el-GR" dirty="0" smtClean="0">
              <a:latin typeface="Cambria" pitchFamily="18" charset="0"/>
            </a:endParaRPr>
          </a:p>
          <a:p>
            <a:pPr>
              <a:defRPr/>
            </a:pPr>
            <a:r>
              <a:rPr lang="el-GR" dirty="0" smtClean="0">
                <a:latin typeface="Cambria" pitchFamily="18" charset="0"/>
              </a:rPr>
              <a:t>Ο θεράπων ιατρός (ακτινοθεραπευτής ογκολόγος) σχεδιάζει το στόχο και τα όργανα ή ιστούς που πρέπει να προστατευτούν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867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Σχεδιασμός στόχου και οργάνων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4154487" cy="259238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4105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26561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249738"/>
            <a:ext cx="417671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2708275"/>
            <a:ext cx="417671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solidFill>
                  <a:srgbClr val="FF0000"/>
                </a:solidFill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solidFill>
                  <a:srgbClr val="FF0000"/>
                </a:solidFill>
                <a:latin typeface="Baskerville Old Face" pitchFamily="18" charset="0"/>
              </a:rPr>
              <a:t>, </a:t>
            </a:r>
            <a:r>
              <a:rPr lang="el-GR" sz="1400" i="1">
                <a:solidFill>
                  <a:srgbClr val="FF0000"/>
                </a:solidFill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Υπολογισμός Δόσης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dirty="0" smtClean="0">
                <a:latin typeface="Cambria" pitchFamily="18" charset="0"/>
              </a:rPr>
              <a:t>Αποφασίζεται πόσες ακτίνες θα χρησιμοποιηθούν και υπό ποίες γωνίες θα προσπέσουν στον ασθενή </a:t>
            </a:r>
          </a:p>
          <a:p>
            <a:pPr>
              <a:defRPr/>
            </a:pPr>
            <a:endParaRPr lang="el-GR" dirty="0" smtClean="0">
              <a:latin typeface="Cambria" pitchFamily="18" charset="0"/>
            </a:endParaRPr>
          </a:p>
          <a:p>
            <a:pPr>
              <a:defRPr/>
            </a:pPr>
            <a:r>
              <a:rPr lang="el-GR" dirty="0" smtClean="0">
                <a:latin typeface="Cambria" pitchFamily="18" charset="0"/>
              </a:rPr>
              <a:t>Καθορίζεται η ενέργεια των ακτινών καθώς και τα γεωμετρικά χαρακτηριστικά της κάθε ακτίνας</a:t>
            </a:r>
          </a:p>
          <a:p>
            <a:pPr>
              <a:defRPr/>
            </a:pPr>
            <a:endParaRPr lang="el-GR" dirty="0" smtClean="0">
              <a:latin typeface="Cambria" pitchFamily="18" charset="0"/>
            </a:endParaRPr>
          </a:p>
          <a:p>
            <a:pPr>
              <a:defRPr/>
            </a:pPr>
            <a:r>
              <a:rPr lang="el-GR" dirty="0" smtClean="0">
                <a:latin typeface="Cambria" pitchFamily="18" charset="0"/>
              </a:rPr>
              <a:t>Το σύστημα υπολογίζει τη κάλυψη που έχει ο όγκος με την απαιτούμενη </a:t>
            </a:r>
            <a:r>
              <a:rPr lang="el-GR" dirty="0" err="1" smtClean="0">
                <a:latin typeface="Cambria" pitchFamily="18" charset="0"/>
              </a:rPr>
              <a:t>ισοδοσιακή</a:t>
            </a:r>
            <a:endParaRPr lang="el-GR" dirty="0" smtClean="0">
              <a:latin typeface="Cambria" pitchFamily="18" charset="0"/>
            </a:endParaRPr>
          </a:p>
          <a:p>
            <a:pPr>
              <a:defRPr/>
            </a:pPr>
            <a:endParaRPr lang="el-GR" dirty="0" smtClean="0">
              <a:latin typeface="Cambria" pitchFamily="18" charset="0"/>
            </a:endParaRPr>
          </a:p>
          <a:p>
            <a:pPr>
              <a:defRPr/>
            </a:pPr>
            <a:r>
              <a:rPr lang="el-GR" dirty="0" smtClean="0">
                <a:latin typeface="Cambria" pitchFamily="18" charset="0"/>
              </a:rPr>
              <a:t>Καθορίζεται η δόση που θα δοθεί στον όγκο και γίνεται μια εκτίμηση της δόσης που θα πάρουν τα διάφορα γειτονικά όργανα</a:t>
            </a:r>
          </a:p>
        </p:txBody>
      </p:sp>
      <p:sp>
        <p:nvSpPr>
          <p:cNvPr id="30724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1747" name="il_fi" descr="http://bentroad.files.wordpress.com/2012/02/leap-of-faith.jpg?w=58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92275" y="4149725"/>
            <a:ext cx="44751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400" b="1" i="1" dirty="0">
                <a:solidFill>
                  <a:schemeClr val="accent2"/>
                </a:solidFill>
                <a:latin typeface="Candara" pitchFamily="34" charset="0"/>
                <a:ea typeface="+mj-ea"/>
                <a:cs typeface="+mj-cs"/>
              </a:rPr>
              <a:t>Ιούλιος 2011</a:t>
            </a:r>
            <a:endParaRPr lang="en-US" sz="4400" b="1" i="1" dirty="0">
              <a:solidFill>
                <a:schemeClr val="accent2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1560513" cy="18446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31750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solidFill>
                  <a:schemeClr val="accent2"/>
                </a:solidFill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solidFill>
                  <a:schemeClr val="accent2"/>
                </a:solidFill>
                <a:latin typeface="Baskerville Old Face" pitchFamily="18" charset="0"/>
              </a:rPr>
              <a:t>, </a:t>
            </a:r>
            <a:r>
              <a:rPr lang="el-GR" sz="1400" i="1">
                <a:solidFill>
                  <a:schemeClr val="accent2"/>
                </a:solidFill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i="1" dirty="0" smtClean="0">
                <a:solidFill>
                  <a:schemeClr val="accent2"/>
                </a:solidFill>
                <a:latin typeface="Candara" pitchFamily="34" charset="0"/>
              </a:rPr>
              <a:t>Χαρακτηριστικά της τεχνικής </a:t>
            </a:r>
            <a:r>
              <a:rPr lang="en-GB" b="1" i="1" dirty="0" smtClean="0">
                <a:solidFill>
                  <a:schemeClr val="accent2"/>
                </a:solidFill>
                <a:latin typeface="Candara" pitchFamily="34" charset="0"/>
              </a:rPr>
              <a:t>IMRT</a:t>
            </a:r>
            <a:endParaRPr lang="el-GR" b="1" i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sz="3900" dirty="0" smtClean="0">
                <a:latin typeface="Candara" pitchFamily="34" charset="0"/>
              </a:rPr>
              <a:t>Ακτινοθεραπεία Κυμαινόμενης Έντασης Δόσης</a:t>
            </a:r>
          </a:p>
          <a:p>
            <a:pPr>
              <a:defRPr/>
            </a:pPr>
            <a:endParaRPr lang="el-GR" sz="3900" dirty="0" smtClean="0">
              <a:latin typeface="Candara" pitchFamily="34" charset="0"/>
            </a:endParaRPr>
          </a:p>
          <a:p>
            <a:pPr>
              <a:defRPr/>
            </a:pPr>
            <a:r>
              <a:rPr lang="el-GR" sz="3900" dirty="0" smtClean="0">
                <a:latin typeface="Candara" pitchFamily="34" charset="0"/>
              </a:rPr>
              <a:t>Εφικτό να δοθεί υψηλότερη δόση σε μερικές περιοχές του όγκου που χρειάζεται</a:t>
            </a:r>
          </a:p>
          <a:p>
            <a:pPr>
              <a:defRPr/>
            </a:pPr>
            <a:endParaRPr lang="el-GR" sz="3900" dirty="0" smtClean="0">
              <a:latin typeface="Candara" pitchFamily="34" charset="0"/>
            </a:endParaRPr>
          </a:p>
          <a:p>
            <a:pPr>
              <a:defRPr/>
            </a:pPr>
            <a:r>
              <a:rPr lang="el-GR" sz="3900" dirty="0" smtClean="0">
                <a:latin typeface="Candara" pitchFamily="34" charset="0"/>
              </a:rPr>
              <a:t>Η εναπόθεση δόσης στον όγκο είναι πολύ πιο σύμμορφη από άλλες κλασικές τεχνικές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32772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i="1" dirty="0" smtClean="0">
                <a:solidFill>
                  <a:schemeClr val="accent2"/>
                </a:solidFill>
                <a:latin typeface="Candara" pitchFamily="34" charset="0"/>
              </a:rPr>
              <a:t>Χαρακτηριστικά της τεχνικής </a:t>
            </a:r>
            <a:r>
              <a:rPr lang="en-GB" b="1" i="1" dirty="0" smtClean="0">
                <a:solidFill>
                  <a:schemeClr val="accent2"/>
                </a:solidFill>
                <a:latin typeface="Candara" pitchFamily="34" charset="0"/>
              </a:rPr>
              <a:t>IMRT</a:t>
            </a:r>
            <a:endParaRPr lang="el-GR" i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sz="3600" dirty="0" smtClean="0">
                <a:latin typeface="Cambria" pitchFamily="18" charset="0"/>
              </a:rPr>
              <a:t>Μεγαλύτερη προστασία των γειτονικών υγιών ιστών</a:t>
            </a:r>
          </a:p>
          <a:p>
            <a:pPr>
              <a:defRPr/>
            </a:pPr>
            <a:endParaRPr lang="el-GR" sz="3600" dirty="0" smtClean="0">
              <a:latin typeface="Cambria" pitchFamily="18" charset="0"/>
            </a:endParaRPr>
          </a:p>
          <a:p>
            <a:pPr>
              <a:defRPr/>
            </a:pPr>
            <a:r>
              <a:rPr lang="el-GR" sz="3600" dirty="0" smtClean="0">
                <a:latin typeface="Cambria" pitchFamily="18" charset="0"/>
              </a:rPr>
              <a:t>Γίνεται χρήση 5 με 9 δεσμών ακτινοβολίας</a:t>
            </a:r>
          </a:p>
          <a:p>
            <a:pPr>
              <a:defRPr/>
            </a:pPr>
            <a:endParaRPr lang="el-GR" sz="3600" dirty="0" smtClean="0">
              <a:latin typeface="Cambria" pitchFamily="18" charset="0"/>
            </a:endParaRPr>
          </a:p>
          <a:p>
            <a:pPr>
              <a:defRPr/>
            </a:pPr>
            <a:r>
              <a:rPr lang="el-GR" sz="3600" dirty="0" smtClean="0">
                <a:latin typeface="Cambria" pitchFamily="18" charset="0"/>
              </a:rPr>
              <a:t>Πολλαπλά </a:t>
            </a:r>
            <a:r>
              <a:rPr lang="el-GR" sz="3600" dirty="0" err="1" smtClean="0">
                <a:latin typeface="Cambria" pitchFamily="18" charset="0"/>
              </a:rPr>
              <a:t>υποπεδία</a:t>
            </a:r>
            <a:endParaRPr lang="el-GR" sz="3600" dirty="0" smtClean="0">
              <a:latin typeface="Cambria" pitchFamily="18" charset="0"/>
            </a:endParaRPr>
          </a:p>
          <a:p>
            <a:pPr>
              <a:defRPr/>
            </a:pPr>
            <a:endParaRPr lang="el-GR" sz="3600" dirty="0" smtClean="0">
              <a:latin typeface="Cambria" pitchFamily="18" charset="0"/>
            </a:endParaRPr>
          </a:p>
          <a:p>
            <a:pPr>
              <a:defRPr/>
            </a:pPr>
            <a:r>
              <a:rPr lang="el-GR" sz="3600" dirty="0" smtClean="0">
                <a:latin typeface="Cambria" pitchFamily="18" charset="0"/>
              </a:rPr>
              <a:t>Πιο πολύπλοκος σχεδιασμός του πλάνου θεραπείας</a:t>
            </a:r>
            <a:endParaRPr lang="el-GR" sz="3600" dirty="0">
              <a:latin typeface="Cambria" pitchFamily="18" charset="0"/>
            </a:endParaRPr>
          </a:p>
        </p:txBody>
      </p:sp>
      <p:sp>
        <p:nvSpPr>
          <p:cNvPr id="3379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Εικονική Σύγκριση</a:t>
            </a:r>
            <a:b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</a:br>
            <a:r>
              <a:rPr lang="en-GB" sz="4000" b="1" i="1" smtClean="0">
                <a:solidFill>
                  <a:schemeClr val="accent2"/>
                </a:solidFill>
                <a:latin typeface="Candara" pitchFamily="34" charset="0"/>
              </a:rPr>
              <a:t> </a:t>
            </a:r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(Γλοίωμα Εγκεφαλικού Στελέχους 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t="2383" r="7683" b="18935"/>
          <a:stretch>
            <a:fillRect/>
          </a:stretch>
        </p:blipFill>
        <p:spPr bwMode="auto">
          <a:xfrm>
            <a:off x="4932363" y="2420938"/>
            <a:ext cx="42354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r="10687"/>
          <a:stretch>
            <a:fillRect/>
          </a:stretch>
        </p:blipFill>
        <p:spPr bwMode="auto">
          <a:xfrm>
            <a:off x="0" y="2420938"/>
            <a:ext cx="42116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l="4880" t="2608"/>
          <a:stretch>
            <a:fillRect/>
          </a:stretch>
        </p:blipFill>
        <p:spPr bwMode="auto">
          <a:xfrm>
            <a:off x="4932363" y="2420938"/>
            <a:ext cx="42116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 t="5263" r="4878"/>
          <a:stretch>
            <a:fillRect/>
          </a:stretch>
        </p:blipFill>
        <p:spPr bwMode="auto">
          <a:xfrm>
            <a:off x="0" y="2420938"/>
            <a:ext cx="42116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060575"/>
            <a:ext cx="30067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2060575"/>
            <a:ext cx="30241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i="1" dirty="0" smtClean="0">
                <a:solidFill>
                  <a:schemeClr val="accent2"/>
                </a:solidFill>
                <a:latin typeface="Candara" pitchFamily="34" charset="0"/>
              </a:rPr>
              <a:t>Αριθμητική Σύγκριση</a:t>
            </a:r>
            <a:r>
              <a:rPr lang="en-GB" b="1" i="1" dirty="0" smtClean="0">
                <a:solidFill>
                  <a:schemeClr val="accent2"/>
                </a:solidFill>
                <a:latin typeface="Candara" pitchFamily="34" charset="0"/>
              </a:rPr>
              <a:t/>
            </a:r>
            <a:br>
              <a:rPr lang="en-GB" b="1" i="1" dirty="0" smtClean="0">
                <a:solidFill>
                  <a:schemeClr val="accent2"/>
                </a:solidFill>
                <a:latin typeface="Candara" pitchFamily="34" charset="0"/>
              </a:rPr>
            </a:br>
            <a:r>
              <a:rPr lang="en-GB" b="1" i="1" dirty="0" smtClean="0">
                <a:solidFill>
                  <a:schemeClr val="accent2"/>
                </a:solidFill>
                <a:latin typeface="Candara" pitchFamily="34" charset="0"/>
              </a:rPr>
              <a:t>IMRT Vs 3D Conformal</a:t>
            </a:r>
            <a:endParaRPr lang="el-GR" b="1" i="1" dirty="0">
              <a:solidFill>
                <a:schemeClr val="accent2"/>
              </a:solidFill>
              <a:latin typeface="Candara" pitchFamily="34" charset="0"/>
            </a:endParaRPr>
          </a:p>
        </p:txBody>
      </p:sp>
      <p:pic>
        <p:nvPicPr>
          <p:cNvPr id="35843" name="Picture 3" descr="C:\Users\peraticou\Desktop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8213725" cy="4525962"/>
          </a:xfrm>
        </p:spPr>
      </p:pic>
      <p:pic>
        <p:nvPicPr>
          <p:cNvPr id="3076" name="Picture 4" descr="C:\Users\peraticou\Desktop\Pictur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8353425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peraticou\Desktop\Picture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73238"/>
            <a:ext cx="83518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peraticou\Desktop\Picture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773238"/>
            <a:ext cx="8280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peraticou\Desktop\Picture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773238"/>
            <a:ext cx="85693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peraticou\Desktop\Picture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844675"/>
            <a:ext cx="83851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l_fi" descr="http://scripture-notes.com/wp-content/uploads/2012/07/InTheBeginningLIGH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5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bg1"/>
                </a:solidFill>
                <a:latin typeface="Candara" pitchFamily="34" charset="0"/>
              </a:rPr>
              <a:t>Στην Αρχή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1331913" y="2276475"/>
            <a:ext cx="65516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4000" b="1">
                <a:solidFill>
                  <a:srgbClr val="FF0000"/>
                </a:solidFill>
                <a:latin typeface="Cambria" pitchFamily="18" charset="0"/>
              </a:rPr>
              <a:t>Σεπτέμβρης 1998</a:t>
            </a:r>
            <a:r>
              <a:rPr lang="en-GB" sz="4000" b="1">
                <a:solidFill>
                  <a:srgbClr val="FF0000"/>
                </a:solidFill>
                <a:latin typeface="Cambria" pitchFamily="18" charset="0"/>
              </a:rPr>
              <a:t>: </a:t>
            </a:r>
            <a:r>
              <a:rPr lang="el-GR" sz="4000" b="1">
                <a:solidFill>
                  <a:srgbClr val="FF0000"/>
                </a:solidFill>
                <a:latin typeface="Cambria" pitchFamily="18" charset="0"/>
              </a:rPr>
              <a:t> Γίνεται η πρώτη ακτινοθεραπεία με γραμμικό επιταχυντή στην Κύπρο, στο ΟΚΤΚ.</a:t>
            </a:r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439863" cy="17002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smtClean="0">
                <a:solidFill>
                  <a:schemeClr val="bg1"/>
                </a:solidFill>
              </a:rPr>
              <a:t>Ημερίδα Συλλόγου Φυσικών Ιατρικής Κύπρου , Λευκωσία</a:t>
            </a:r>
            <a:r>
              <a:rPr lang="en-GB" smtClean="0">
                <a:solidFill>
                  <a:schemeClr val="bg1"/>
                </a:solidFill>
              </a:rPr>
              <a:t>, </a:t>
            </a:r>
            <a:r>
              <a:rPr lang="el-GR" smtClean="0">
                <a:solidFill>
                  <a:schemeClr val="bg1"/>
                </a:solidFill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6" descr="Inside La Sagrada Famili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bg1"/>
                </a:solidFill>
                <a:latin typeface="Candara" pitchFamily="34" charset="0"/>
              </a:rPr>
              <a:t>Βραχυθεραπεία (εσωτερική ακτινοθεραπεία)</a:t>
            </a:r>
          </a:p>
        </p:txBody>
      </p:sp>
      <p:sp>
        <p:nvSpPr>
          <p:cNvPr id="36868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333375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3600" b="1" i="1" smtClean="0">
                <a:solidFill>
                  <a:schemeClr val="accent2"/>
                </a:solidFill>
                <a:latin typeface="Candara" pitchFamily="34" charset="0"/>
              </a:rPr>
              <a:t>Ευθύνες Φυσικού Ιατρικής στον σχεδιασμό και χορήγηση της βραχυθεραπείας</a:t>
            </a:r>
            <a:endParaRPr lang="en-US" sz="36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Cambria" pitchFamily="18" charset="0"/>
              </a:rPr>
              <a:t>Οι φυσικοί είναι υπεύθυνοι για τον</a:t>
            </a:r>
            <a:r>
              <a:rPr lang="en-GB" sz="2800" smtClean="0">
                <a:latin typeface="Cambria" pitchFamily="18" charset="0"/>
              </a:rPr>
              <a:t>: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l-GR" smtClean="0">
                <a:latin typeface="Cambria" pitchFamily="18" charset="0"/>
              </a:rPr>
              <a:t>Ποιοτικό έλεγχο μηχανήματος μεταφόρτισης </a:t>
            </a:r>
            <a:endParaRPr lang="en-GB" smtClean="0">
              <a:latin typeface="Cambria" pitchFamily="18" charset="0"/>
            </a:endParaRPr>
          </a:p>
          <a:p>
            <a:pPr lvl="4" eaLnBrk="1" hangingPunct="1">
              <a:buFontTx/>
              <a:buNone/>
            </a:pPr>
            <a:endParaRPr lang="en-GB" sz="1400" smtClean="0">
              <a:latin typeface="Cambria" pitchFamily="18" charset="0"/>
            </a:endParaRPr>
          </a:p>
          <a:p>
            <a:pPr lvl="3" eaLnBrk="1" hangingPunct="1">
              <a:buFont typeface="Wingdings" pitchFamily="2" charset="2"/>
              <a:buChar char="Ø"/>
            </a:pPr>
            <a:r>
              <a:rPr lang="el-GR" smtClean="0">
                <a:latin typeface="Cambria" pitchFamily="18" charset="0"/>
              </a:rPr>
              <a:t>Σχεδιασμό του πλάνου σύμφωνα με τις οδηγίες και το παραπεμπτικό του ακτινοθεραπευτή ογκολόγου</a:t>
            </a:r>
          </a:p>
          <a:p>
            <a:pPr lvl="3" eaLnBrk="1" hangingPunct="1">
              <a:buFont typeface="Wingdings" pitchFamily="2" charset="2"/>
              <a:buChar char="Ø"/>
            </a:pPr>
            <a:endParaRPr lang="en-GB" sz="1400" smtClean="0">
              <a:latin typeface="Cambria" pitchFamily="18" charset="0"/>
            </a:endParaRPr>
          </a:p>
          <a:p>
            <a:pPr lvl="3" eaLnBrk="1" hangingPunct="1">
              <a:buFont typeface="Wingdings" pitchFamily="2" charset="2"/>
              <a:buChar char="Ø"/>
            </a:pPr>
            <a:r>
              <a:rPr lang="el-GR" smtClean="0">
                <a:latin typeface="Cambria" pitchFamily="18" charset="0"/>
              </a:rPr>
              <a:t>Έλεγχο ότι έγινε σωστά η μεταφορά του πλάνου από το σύστημα σχεδιασμού στην κονσόλα θεραπείας και ότι η θεραπεία θα δοθεί στο σωστό ασθενή</a:t>
            </a:r>
          </a:p>
          <a:p>
            <a:pPr lvl="3" eaLnBrk="1" hangingPunct="1">
              <a:buFont typeface="Wingdings" pitchFamily="2" charset="2"/>
              <a:buChar char="Ø"/>
            </a:pPr>
            <a:endParaRPr lang="en-GB" sz="1400" smtClean="0">
              <a:latin typeface="Cambria" pitchFamily="18" charset="0"/>
            </a:endParaRPr>
          </a:p>
          <a:p>
            <a:pPr lvl="3" eaLnBrk="1" hangingPunct="1">
              <a:buFont typeface="Wingdings" pitchFamily="2" charset="2"/>
              <a:buChar char="Ø"/>
            </a:pPr>
            <a:r>
              <a:rPr lang="el-GR" smtClean="0">
                <a:latin typeface="Cambria" pitchFamily="18" charset="0"/>
              </a:rPr>
              <a:t>Ανεξάρτητο έλεγχο του συνολικού χρόνου θεραπείας του ασθενή</a:t>
            </a:r>
          </a:p>
          <a:p>
            <a:pPr lvl="3" eaLnBrk="1" hangingPunct="1">
              <a:buFont typeface="Wingdings" pitchFamily="2" charset="2"/>
              <a:buChar char="Ø"/>
            </a:pPr>
            <a:endParaRPr lang="el-GR" sz="1400" smtClean="0">
              <a:latin typeface="Cambria" pitchFamily="18" charset="0"/>
            </a:endParaRPr>
          </a:p>
          <a:p>
            <a:pPr lvl="3" eaLnBrk="1" hangingPunct="1">
              <a:buFont typeface="Wingdings" pitchFamily="2" charset="2"/>
              <a:buChar char="Ø"/>
            </a:pPr>
            <a:r>
              <a:rPr lang="el-GR" smtClean="0">
                <a:latin typeface="Cambria" pitchFamily="18" charset="0"/>
              </a:rPr>
              <a:t>Συντονισμό του προσωπικού σε περίπτωση επείγοντος περιστατικού στην βραχυθεραπεία</a:t>
            </a:r>
            <a:endParaRPr lang="en-US" smtClean="0">
              <a:latin typeface="Cambria" pitchFamily="18" charset="0"/>
            </a:endParaRPr>
          </a:p>
        </p:txBody>
      </p:sp>
      <p:sp>
        <p:nvSpPr>
          <p:cNvPr id="37892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87852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Ασθενείς που λαμβάνουν βραχυθεραπεία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latin typeface="Cambria" pitchFamily="18" charset="0"/>
              </a:rPr>
              <a:t>9</a:t>
            </a:r>
            <a:r>
              <a:rPr lang="el-GR" smtClean="0">
                <a:latin typeface="Cambria" pitchFamily="18" charset="0"/>
              </a:rPr>
              <a:t>5</a:t>
            </a:r>
            <a:r>
              <a:rPr lang="en-GB" smtClean="0">
                <a:latin typeface="Cambria" pitchFamily="18" charset="0"/>
              </a:rPr>
              <a:t>% </a:t>
            </a:r>
            <a:r>
              <a:rPr lang="el-GR" smtClean="0">
                <a:latin typeface="Cambria" pitchFamily="18" charset="0"/>
              </a:rPr>
              <a:t>των ασθενών στους οποίους χορηγείται βραχυθεραπέια, λαμβάνουν ενδοκοιλιακή βραχυθεραπεία για γυναικολογικά καρκινώματα</a:t>
            </a:r>
          </a:p>
          <a:p>
            <a:pPr eaLnBrk="1" hangingPunct="1">
              <a:lnSpc>
                <a:spcPct val="90000"/>
              </a:lnSpc>
            </a:pPr>
            <a:endParaRPr lang="el-GR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latin typeface="Cambria" pitchFamily="18" charset="0"/>
              </a:rPr>
              <a:t>Το υπόλοιπο 5</a:t>
            </a:r>
            <a:r>
              <a:rPr lang="en-GB" smtClean="0">
                <a:latin typeface="Cambria" pitchFamily="18" charset="0"/>
              </a:rPr>
              <a:t>%: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/>
              <a:t>Καρκινώματα του ορθού</a:t>
            </a:r>
            <a:endParaRPr lang="en-GB" sz="280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/>
              <a:t>Ενδοβρογχικές βραχυθεραπείες</a:t>
            </a:r>
            <a:endParaRPr lang="en-GB" sz="280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/>
              <a:t>Ενδοϊστικές</a:t>
            </a:r>
            <a:endParaRPr lang="en-GB" sz="2800" smtClean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/>
              <a:t>Άλλες</a:t>
            </a:r>
            <a:endParaRPr lang="en-GB" sz="2800" smtClean="0"/>
          </a:p>
          <a:p>
            <a:pPr lvl="3"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891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55650" y="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Ενδοϊστικές Βραχυθεραπείες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pic>
        <p:nvPicPr>
          <p:cNvPr id="216068" name="Picture 4" descr="image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908050"/>
            <a:ext cx="3614737" cy="2657475"/>
          </a:xfrm>
        </p:spPr>
      </p:pic>
      <p:pic>
        <p:nvPicPr>
          <p:cNvPr id="216069" name="Picture 5" descr="imag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3933825"/>
            <a:ext cx="3671888" cy="2663825"/>
          </a:xfrm>
        </p:spPr>
      </p:pic>
      <p:pic>
        <p:nvPicPr>
          <p:cNvPr id="216070" name="Picture 6" descr="cyprus11 06 1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3860800"/>
            <a:ext cx="3455988" cy="2593975"/>
          </a:xfrm>
        </p:spPr>
      </p:pic>
      <p:pic>
        <p:nvPicPr>
          <p:cNvPr id="216067" name="Picture 3" descr="cyprus11 06 129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908050"/>
            <a:ext cx="3384550" cy="2538413"/>
          </a:xfrm>
        </p:spPr>
      </p:pic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3851275" y="2060575"/>
            <a:ext cx="9366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rot="5400000">
            <a:off x="6334919" y="3753644"/>
            <a:ext cx="6492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 rot="10800000">
            <a:off x="3851275" y="5084763"/>
            <a:ext cx="9366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60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60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16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60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160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160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160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60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animBg="1"/>
      <p:bldP spid="216072" grpId="0" animBg="1"/>
      <p:bldP spid="2160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Ενδοκοιλιακές βραχυθεραπείες με διαφορά</a:t>
            </a:r>
          </a:p>
        </p:txBody>
      </p:sp>
      <p:pic>
        <p:nvPicPr>
          <p:cNvPr id="217096" name="Picture 8" descr="cy1206 0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2913063" cy="2185988"/>
          </a:xfrm>
        </p:spPr>
      </p:pic>
      <p:pic>
        <p:nvPicPr>
          <p:cNvPr id="217097" name="Picture 9" descr="imag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557338"/>
            <a:ext cx="2879725" cy="2232025"/>
          </a:xfrm>
        </p:spPr>
      </p:pic>
      <p:pic>
        <p:nvPicPr>
          <p:cNvPr id="217104" name="Picture 16" descr="image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4292600"/>
            <a:ext cx="2952750" cy="2187575"/>
          </a:xfrm>
        </p:spPr>
      </p:pic>
      <p:pic>
        <p:nvPicPr>
          <p:cNvPr id="217098" name="Picture 10" descr="cy1206 06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755650" y="4076700"/>
            <a:ext cx="2952750" cy="2160588"/>
          </a:xfrm>
        </p:spPr>
      </p:pic>
      <p:sp>
        <p:nvSpPr>
          <p:cNvPr id="217100" name="Line 12"/>
          <p:cNvSpPr>
            <a:spLocks noChangeShapeType="1"/>
          </p:cNvSpPr>
          <p:nvPr/>
        </p:nvSpPr>
        <p:spPr bwMode="auto">
          <a:xfrm>
            <a:off x="3924300" y="2420938"/>
            <a:ext cx="9366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 rot="5400000">
            <a:off x="6623050" y="4041776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102" name="Line 14"/>
          <p:cNvSpPr>
            <a:spLocks noChangeShapeType="1"/>
          </p:cNvSpPr>
          <p:nvPr/>
        </p:nvSpPr>
        <p:spPr bwMode="auto">
          <a:xfrm rot="10800000">
            <a:off x="4067175" y="5229225"/>
            <a:ext cx="9366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709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709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7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1710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0" grpId="0" animBg="1"/>
      <p:bldP spid="217101" grpId="0" animBg="1"/>
      <p:bldP spid="2171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8" descr="Castle_romeo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987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Θεραπείες στην Πυρηνική Ιατρική</a:t>
            </a:r>
          </a:p>
        </p:txBody>
      </p:sp>
      <p:sp>
        <p:nvSpPr>
          <p:cNvPr id="41988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Θεραπείες με </a:t>
            </a:r>
            <a:r>
              <a:rPr lang="en-GB" sz="4000" b="1" i="1" smtClean="0">
                <a:solidFill>
                  <a:schemeClr val="accent2"/>
                </a:solidFill>
                <a:latin typeface="Candara" pitchFamily="34" charset="0"/>
              </a:rPr>
              <a:t>I-131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pic>
        <p:nvPicPr>
          <p:cNvPr id="901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00213"/>
            <a:ext cx="4038600" cy="2960687"/>
          </a:xfrm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341438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>
                <a:latin typeface="Cambria" pitchFamily="18" charset="0"/>
              </a:rPr>
              <a:t>Κάψουλες </a:t>
            </a:r>
            <a:r>
              <a:rPr lang="en-GB" sz="2800" dirty="0" smtClean="0">
                <a:latin typeface="Cambria" pitchFamily="18" charset="0"/>
              </a:rPr>
              <a:t>I-131 </a:t>
            </a:r>
            <a:r>
              <a:rPr lang="el-GR" sz="2800" dirty="0" smtClean="0">
                <a:latin typeface="Cambria" pitchFamily="18" charset="0"/>
              </a:rPr>
              <a:t>χρησιμοποιούνται για τη θεραπεία ασθενών με καρκίνο του θυρεοειδούς αδένα </a:t>
            </a:r>
            <a:endParaRPr lang="en-GB" sz="2800" dirty="0" smtClean="0">
              <a:latin typeface="Cambria" pitchFamily="18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sz="2800" dirty="0" smtClean="0">
              <a:latin typeface="Cambria" pitchFamily="18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>
                <a:latin typeface="Cambria" pitchFamily="18" charset="0"/>
              </a:rPr>
              <a:t>Οι ασθενείς παραμένουν σε ένα ειδικά θωρακισμένο δωμάτιο για δυο μέρες</a:t>
            </a:r>
            <a:endParaRPr lang="en-GB" sz="2800" dirty="0" smtClean="0">
              <a:latin typeface="Cambria" pitchFamily="18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sz="2800" dirty="0" smtClean="0">
              <a:latin typeface="Cambria" pitchFamily="18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sz="2800" dirty="0" smtClean="0">
                <a:latin typeface="Cambria" pitchFamily="18" charset="0"/>
              </a:rPr>
              <a:t>Οι φυσικοί μετρούν την ακτινοβολία που εκπέμπουν οι ασθενείς μία ώρα μετά τη χορήγηση καθώς και πριν πάρουν εξιτήριο</a:t>
            </a:r>
            <a:endParaRPr lang="en-US" sz="2800" dirty="0" smtClean="0">
              <a:latin typeface="Cambria" pitchFamily="18" charset="0"/>
            </a:endParaRPr>
          </a:p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43013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  <p:pic>
        <p:nvPicPr>
          <p:cNvPr id="90117" name="Picture 23" descr="ICRT 2008processe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628775"/>
            <a:ext cx="4040187" cy="303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rc_mi" descr="http://static.thepioneerwoman.com/homeschooling/files/2011/02/on-teaching-responsibilit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i="1" dirty="0" smtClean="0">
                <a:solidFill>
                  <a:schemeClr val="accent6"/>
                </a:solidFill>
                <a:latin typeface="Candara" pitchFamily="34" charset="0"/>
              </a:rPr>
              <a:t>Άλλα Καθήκοντα</a:t>
            </a:r>
            <a:endParaRPr lang="el-GR" sz="4000" b="1" i="1" dirty="0">
              <a:solidFill>
                <a:schemeClr val="accent6"/>
              </a:solidFill>
              <a:latin typeface="Candara" pitchFamily="34" charset="0"/>
            </a:endParaRPr>
          </a:p>
        </p:txBody>
      </p:sp>
      <p:sp>
        <p:nvSpPr>
          <p:cNvPr id="4403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Ποιοτικός έλεγχος Ακτινοθεραπευτικών Μηχανημάτων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mbria" pitchFamily="18" charset="0"/>
              </a:rPr>
              <a:t>Ανάλογα με το μηχάνημα ο ποιοτικός έλεγχος μπορεί να είναι</a:t>
            </a:r>
            <a:r>
              <a:rPr lang="en-GB" sz="2800" smtClean="0">
                <a:latin typeface="Cambria" pitchFamily="18" charset="0"/>
              </a:rPr>
              <a:t>: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>
                <a:latin typeface="Cambria" pitchFamily="18" charset="0"/>
              </a:rPr>
              <a:t>καθημερινός</a:t>
            </a:r>
            <a:endParaRPr lang="en-GB" sz="2800" smtClean="0">
              <a:latin typeface="Cambria" pitchFamily="18" charset="0"/>
            </a:endParaRP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>
                <a:latin typeface="Cambria" pitchFamily="18" charset="0"/>
              </a:rPr>
              <a:t>εβδομαδιαίος</a:t>
            </a:r>
            <a:endParaRPr lang="en-GB" sz="2800" smtClean="0">
              <a:latin typeface="Cambria" pitchFamily="18" charset="0"/>
            </a:endParaRP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smtClean="0">
                <a:latin typeface="Cambria" pitchFamily="18" charset="0"/>
              </a:rPr>
              <a:t> </a:t>
            </a:r>
            <a:r>
              <a:rPr lang="el-GR" sz="2800" smtClean="0">
                <a:latin typeface="Cambria" pitchFamily="18" charset="0"/>
              </a:rPr>
              <a:t>μηνιαίος</a:t>
            </a:r>
            <a:endParaRPr lang="en-GB" sz="2800" smtClean="0">
              <a:latin typeface="Cambria" pitchFamily="18" charset="0"/>
            </a:endParaRP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>
                <a:latin typeface="Cambria" pitchFamily="18" charset="0"/>
              </a:rPr>
              <a:t>τριμηνιαίος</a:t>
            </a:r>
            <a:endParaRPr lang="en-GB" sz="2800" smtClean="0">
              <a:latin typeface="Cambria" pitchFamily="18" charset="0"/>
            </a:endParaRP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800" smtClean="0">
                <a:latin typeface="Cambria" pitchFamily="18" charset="0"/>
              </a:rPr>
              <a:t>ετήσιος</a:t>
            </a:r>
            <a:endParaRPr lang="en-GB" sz="2800" smtClean="0">
              <a:latin typeface="Cambria" pitchFamily="18" charset="0"/>
            </a:endParaRP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GB" sz="280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mbria" pitchFamily="18" charset="0"/>
              </a:rPr>
              <a:t>Συχνότητα των ποιοτικών ελέγχων βασίζεται στις κατευθυντήριες γραμμές του </a:t>
            </a:r>
            <a:r>
              <a:rPr lang="en-GB" sz="2800" smtClean="0">
                <a:latin typeface="Cambria" pitchFamily="18" charset="0"/>
              </a:rPr>
              <a:t>TG142</a:t>
            </a:r>
            <a:endParaRPr lang="en-US" sz="2800" smtClean="0">
              <a:latin typeface="Cambria" pitchFamily="18" charset="0"/>
            </a:endParaRPr>
          </a:p>
        </p:txBody>
      </p:sp>
      <p:sp>
        <p:nvSpPr>
          <p:cNvPr id="45060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i="1" dirty="0" smtClean="0">
                <a:solidFill>
                  <a:schemeClr val="accent2"/>
                </a:solidFill>
                <a:latin typeface="Candara" pitchFamily="34" charset="0"/>
              </a:rPr>
              <a:t>Έλεγχος των </a:t>
            </a:r>
            <a:r>
              <a:rPr lang="el-GR" sz="4000" b="1" i="1" dirty="0" err="1" smtClean="0">
                <a:solidFill>
                  <a:schemeClr val="accent2"/>
                </a:solidFill>
                <a:latin typeface="Candara" pitchFamily="34" charset="0"/>
              </a:rPr>
              <a:t>ακτινοθεραπευτικών</a:t>
            </a:r>
            <a:r>
              <a:rPr lang="el-GR" sz="4000" b="1" i="1" dirty="0" smtClean="0">
                <a:solidFill>
                  <a:schemeClr val="accent2"/>
                </a:solidFill>
                <a:latin typeface="Candara" pitchFamily="34" charset="0"/>
              </a:rPr>
              <a:t> φακέλων των ασθενών</a:t>
            </a:r>
            <a:endParaRPr lang="en-US" sz="4000" b="1" i="1" dirty="0" smtClean="0">
              <a:solidFill>
                <a:schemeClr val="accent2"/>
              </a:solidFill>
              <a:latin typeface="Candara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235825" y="1844675"/>
          <a:ext cx="1260475" cy="4525963"/>
        </p:xfrm>
        <a:graphic>
          <a:graphicData uri="http://schemas.openxmlformats.org/presentationml/2006/ole">
            <p:oleObj spid="_x0000_s1026" name="Bitmap Image" r:id="rId3" imgW="1828571" imgH="6563641" progId="Paint.Picture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68313" y="1844675"/>
          <a:ext cx="6227762" cy="4346575"/>
        </p:xfrm>
        <a:graphic>
          <a:graphicData uri="http://schemas.openxmlformats.org/presentationml/2006/ole">
            <p:oleObj spid="_x0000_s1027" name="Bitmap Image" r:id="rId4" imgW="7523810" imgH="4180952" progId="Paint.Picture">
              <p:embed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Cambria" pitchFamily="18" charset="0"/>
              </a:rPr>
              <a:t> </a:t>
            </a:r>
            <a:r>
              <a:rPr lang="el-GR" sz="2800">
                <a:latin typeface="Cambria" pitchFamily="18" charset="0"/>
              </a:rPr>
              <a:t>Γίνεται στην αρχή της θεραπείας κάθε ασθενούς </a:t>
            </a:r>
            <a:endParaRPr lang="en-US" sz="2800">
              <a:latin typeface="Cambria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835150" y="6308725"/>
            <a:ext cx="453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Σύστημα Καταγραφής και Επιβεβαίωσης</a:t>
            </a:r>
            <a:endParaRPr lang="en-US" sz="1200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6875463" y="6453188"/>
            <a:ext cx="22685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Σκληρό αντίγραφο πλάνου </a:t>
            </a:r>
            <a:endParaRPr lang="en-US" sz="1200"/>
          </a:p>
        </p:txBody>
      </p:sp>
      <p:sp>
        <p:nvSpPr>
          <p:cNvPr id="1032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46250"/>
            <a:ext cx="8448675" cy="3914775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 startAt="2"/>
            </a:pPr>
            <a:r>
              <a:rPr lang="el-GR" sz="2800" smtClean="0">
                <a:latin typeface="Cambria" pitchFamily="18" charset="0"/>
              </a:rPr>
              <a:t>Γραμμικοί Επιταχυντές </a:t>
            </a: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l-GR" sz="2800" smtClean="0">
                <a:latin typeface="Cambria" pitchFamily="18" charset="0"/>
              </a:rPr>
              <a:t>       (</a:t>
            </a:r>
            <a:r>
              <a:rPr lang="en-US" sz="2800" b="1" smtClean="0">
                <a:latin typeface="Cambria" pitchFamily="18" charset="0"/>
              </a:rPr>
              <a:t>Siemens MEVATRON MD)</a:t>
            </a:r>
            <a:endParaRPr lang="el-GR" sz="2800" b="1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endParaRPr lang="el-GR" sz="1400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r>
              <a:rPr lang="el-GR" sz="2800" smtClean="0">
                <a:latin typeface="Cambria" pitchFamily="18" charset="0"/>
              </a:rPr>
              <a:t>Μηχάνημα Επιφανειακής Ακτινοθεραπείας </a:t>
            </a:r>
            <a:r>
              <a:rPr lang="en-US" sz="2800" b="1" smtClean="0">
                <a:latin typeface="Cambria" pitchFamily="18" charset="0"/>
              </a:rPr>
              <a:t>(Gulmay Darpac 2000)</a:t>
            </a:r>
            <a:endParaRPr lang="el-GR" sz="2000" b="1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endParaRPr lang="el-GR" sz="1400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n-US" sz="2800" smtClean="0">
                <a:latin typeface="Cambria" pitchFamily="18" charset="0"/>
              </a:rPr>
              <a:t>1     </a:t>
            </a:r>
            <a:r>
              <a:rPr lang="el-GR" sz="2800" smtClean="0">
                <a:latin typeface="Cambria" pitchFamily="18" charset="0"/>
              </a:rPr>
              <a:t>Βραχυθεραπεία Υψηλού Ρυθμού Δόσης με μηχάνημα μεταφόρτισης </a:t>
            </a:r>
            <a:endParaRPr lang="en-US" sz="2800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n-US" sz="2800" smtClean="0">
                <a:latin typeface="Cambria" pitchFamily="18" charset="0"/>
              </a:rPr>
              <a:t>       </a:t>
            </a:r>
            <a:r>
              <a:rPr lang="en-US" sz="2800" b="1" smtClean="0">
                <a:latin typeface="Cambria" pitchFamily="18" charset="0"/>
              </a:rPr>
              <a:t>(Nucletron microselectron </a:t>
            </a:r>
            <a:r>
              <a:rPr lang="el-GR" sz="2800" b="1" smtClean="0">
                <a:latin typeface="Cambria" pitchFamily="18" charset="0"/>
              </a:rPr>
              <a:t>HDR-</a:t>
            </a:r>
            <a:r>
              <a:rPr lang="en-US" sz="2800" b="1" smtClean="0">
                <a:latin typeface="Cambria" pitchFamily="18" charset="0"/>
              </a:rPr>
              <a:t>classic)</a:t>
            </a:r>
            <a:endParaRPr lang="el-GR" sz="2800" b="1" smtClean="0">
              <a:latin typeface="Cambria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Ακτινοθεραπευτικός εξοπλισμός στο ΟΚΤΚ (1998-2009)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19460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Ακτινοπροστασία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 smtClean="0">
                <a:latin typeface="Cambria" pitchFamily="18" charset="0"/>
              </a:rPr>
              <a:t>Ακολουθείτε η αρχή </a:t>
            </a:r>
            <a:r>
              <a:rPr lang="en-GB" sz="2800" smtClean="0">
                <a:latin typeface="Cambria" pitchFamily="18" charset="0"/>
              </a:rPr>
              <a:t>ALARA</a:t>
            </a:r>
          </a:p>
          <a:p>
            <a:pPr eaLnBrk="1" hangingPunct="1"/>
            <a:endParaRPr lang="en-GB" sz="2800" smtClean="0">
              <a:latin typeface="Arial Rounded MT Bold" pitchFamily="34" charset="0"/>
            </a:endParaRPr>
          </a:p>
          <a:p>
            <a:pPr eaLnBrk="1" hangingPunct="1"/>
            <a:r>
              <a:rPr lang="el-GR" sz="2800" smtClean="0">
                <a:latin typeface="Cambria" pitchFamily="18" charset="0"/>
              </a:rPr>
              <a:t>Συμμόρφωση με τον περί Ακτινοπροστασίας Νόμο της Κυπριακής Δημοκρατίας</a:t>
            </a:r>
            <a:endParaRPr lang="en-GB" sz="2800" smtClean="0">
              <a:latin typeface="Cambria" pitchFamily="18" charset="0"/>
            </a:endParaRPr>
          </a:p>
          <a:p>
            <a:pPr eaLnBrk="1" hangingPunct="1"/>
            <a:endParaRPr lang="en-GB" sz="2800" smtClean="0">
              <a:latin typeface="Cambria" pitchFamily="18" charset="0"/>
            </a:endParaRPr>
          </a:p>
          <a:p>
            <a:pPr eaLnBrk="1" hangingPunct="1"/>
            <a:r>
              <a:rPr lang="el-GR" sz="2800" smtClean="0">
                <a:latin typeface="Cambria" pitchFamily="18" charset="0"/>
              </a:rPr>
              <a:t>Διοργανώνονται διαλέξεις για το λοιπό προσωπικό για θέματα ακτινοπροστασίας καθώς και ενημέρωση για τη νομοθεσία  </a:t>
            </a:r>
            <a:endParaRPr lang="en-GB" sz="2800" smtClean="0">
              <a:latin typeface="Cambria" pitchFamily="18" charset="0"/>
            </a:endParaRPr>
          </a:p>
          <a:p>
            <a:pPr eaLnBrk="1" hangingPunct="1">
              <a:buFontTx/>
              <a:buNone/>
            </a:pPr>
            <a:endParaRPr lang="en-GB" sz="2800" smtClean="0">
              <a:latin typeface="Arial Rounded MT Bold" pitchFamily="34" charset="0"/>
            </a:endParaRPr>
          </a:p>
        </p:txBody>
      </p:sp>
      <p:sp>
        <p:nvSpPr>
          <p:cNvPr id="46084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rc_mi" descr="http://api.ning.com/files/eX2lhlZik811iqsA*uV02Ce0Z9Qn9XZX3Vi5KpMSSaz4bkv1iWAEB3LiFcQDKXF-3B8ObpbeKbJ9knokYuk*MRh6Uq3lhXfi/cavema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539750" y="6597650"/>
            <a:ext cx="5184775" cy="260350"/>
          </a:xfrm>
          <a:prstGeom prst="rect">
            <a:avLst/>
          </a:prstGeom>
          <a:solidFill>
            <a:srgbClr val="A9DD8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Έρευνα στο τμήμα Φυσικής Ιατρικής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895850"/>
          </a:xfrm>
        </p:spPr>
        <p:txBody>
          <a:bodyPr/>
          <a:lstStyle/>
          <a:p>
            <a:pPr eaLnBrk="1" hangingPunct="1"/>
            <a:r>
              <a:rPr lang="el-GR" smtClean="0">
                <a:latin typeface="Cambria" pitchFamily="18" charset="0"/>
              </a:rPr>
              <a:t>Εγκαθίδρυση ιδανικού χρόνου περιορισμού για τους ασθενείς που λαμβάνουν θεραπεία με ραδιενεργό Ι-131</a:t>
            </a:r>
            <a:endParaRPr lang="en-GB" smtClean="0">
              <a:latin typeface="Cambria" pitchFamily="18" charset="0"/>
            </a:endParaRPr>
          </a:p>
          <a:p>
            <a:pPr eaLnBrk="1" hangingPunct="1"/>
            <a:endParaRPr lang="en-GB" smtClean="0">
              <a:latin typeface="Cambria" pitchFamily="18" charset="0"/>
            </a:endParaRPr>
          </a:p>
          <a:p>
            <a:pPr eaLnBrk="1" hangingPunct="1"/>
            <a:r>
              <a:rPr lang="el-GR" smtClean="0">
                <a:latin typeface="Cambria" pitchFamily="18" charset="0"/>
              </a:rPr>
              <a:t>Αξιολόγηση κριτηρίων για εξιτήριο σε ασθενείς που λαμβάνουν θεραπεία με Ι-131</a:t>
            </a:r>
            <a:endParaRPr lang="en-GB" smtClean="0">
              <a:latin typeface="Cambria" pitchFamily="18" charset="0"/>
            </a:endParaRPr>
          </a:p>
          <a:p>
            <a:pPr eaLnBrk="1" hangingPunct="1"/>
            <a:endParaRPr lang="en-GB" smtClean="0">
              <a:latin typeface="Cambria" pitchFamily="18" charset="0"/>
            </a:endParaRPr>
          </a:p>
          <a:p>
            <a:pPr eaLnBrk="1" hangingPunct="1"/>
            <a:r>
              <a:rPr lang="el-GR" smtClean="0">
                <a:latin typeface="Cambria" pitchFamily="18" charset="0"/>
              </a:rPr>
              <a:t>Αξιολόγηση ακτινοθεραπείας με τμηματικές ακτίνες</a:t>
            </a:r>
            <a:endParaRPr lang="en-GB" smtClean="0">
              <a:latin typeface="Cambria" pitchFamily="18" charset="0"/>
            </a:endParaRPr>
          </a:p>
        </p:txBody>
      </p:sp>
      <p:sp>
        <p:nvSpPr>
          <p:cNvPr id="48132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Έρευνα στο τμήμα Φυσικής Ιατρικής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895850"/>
          </a:xfrm>
        </p:spPr>
        <p:txBody>
          <a:bodyPr/>
          <a:lstStyle/>
          <a:p>
            <a:pPr eaLnBrk="1" hangingPunct="1"/>
            <a:r>
              <a:rPr lang="el-GR" smtClean="0">
                <a:latin typeface="Cambria" pitchFamily="18" charset="0"/>
              </a:rPr>
              <a:t>Ένταξη ασθενών σε διεθνείς ακτινοθεραπευτικές μελέτες και επεξεργασία δεδομένων(</a:t>
            </a:r>
            <a:r>
              <a:rPr lang="en-GB" smtClean="0">
                <a:latin typeface="Cambria" pitchFamily="18" charset="0"/>
              </a:rPr>
              <a:t>EORTC)</a:t>
            </a:r>
          </a:p>
          <a:p>
            <a:pPr eaLnBrk="1" hangingPunct="1"/>
            <a:endParaRPr lang="el-GR" smtClean="0">
              <a:latin typeface="Cambria" pitchFamily="18" charset="0"/>
            </a:endParaRPr>
          </a:p>
          <a:p>
            <a:pPr eaLnBrk="1" hangingPunct="1"/>
            <a:r>
              <a:rPr lang="el-GR" smtClean="0">
                <a:latin typeface="Cambria" pitchFamily="18" charset="0"/>
              </a:rPr>
              <a:t>Σύγκριση και μοντελοποίηση δεδομένων από τρείς γραμμικούς επιταχυντές (</a:t>
            </a:r>
            <a:r>
              <a:rPr lang="en-GB" smtClean="0">
                <a:latin typeface="Cambria" pitchFamily="18" charset="0"/>
              </a:rPr>
              <a:t>AAPM)</a:t>
            </a:r>
          </a:p>
          <a:p>
            <a:pPr eaLnBrk="1" hangingPunct="1"/>
            <a:endParaRPr lang="en-GB" smtClean="0">
              <a:latin typeface="Cambria" pitchFamily="18" charset="0"/>
            </a:endParaRPr>
          </a:p>
          <a:p>
            <a:pPr eaLnBrk="1" hangingPunct="1"/>
            <a:r>
              <a:rPr lang="el-GR" smtClean="0">
                <a:latin typeface="Cambria" pitchFamily="18" charset="0"/>
              </a:rPr>
              <a:t>Επιβεβαίωση δόσης που δίνεται από τη Βραχυθεραπεία Υψηλού Ρυθμού Δόσης με μηχάνημα μεταφόρτισης με </a:t>
            </a:r>
            <a:r>
              <a:rPr lang="en-GB" smtClean="0">
                <a:latin typeface="Cambria" pitchFamily="18" charset="0"/>
              </a:rPr>
              <a:t>VIPAR </a:t>
            </a:r>
            <a:r>
              <a:rPr lang="el-GR" smtClean="0">
                <a:latin typeface="Cambria" pitchFamily="18" charset="0"/>
              </a:rPr>
              <a:t>τζελ</a:t>
            </a:r>
            <a:endParaRPr lang="en-US" smtClean="0">
              <a:latin typeface="Cambria" pitchFamily="18" charset="0"/>
            </a:endParaRPr>
          </a:p>
        </p:txBody>
      </p:sp>
      <p:sp>
        <p:nvSpPr>
          <p:cNvPr id="4915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4" descr="Home Inspection Carolina Charlotte NC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05613" cy="6597650"/>
          </a:xfrm>
        </p:spPr>
      </p:pic>
      <p:sp>
        <p:nvSpPr>
          <p:cNvPr id="50179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Εξωτερικοί Έλεγχοι και Επιθεωρήσεις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125538"/>
            <a:ext cx="7488238" cy="14398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mbria" pitchFamily="18" charset="0"/>
                <a:cs typeface="Arial" charset="0"/>
              </a:rPr>
              <a:t>~</a:t>
            </a:r>
            <a:r>
              <a:rPr lang="el-GR" sz="2800" smtClean="0">
                <a:latin typeface="Cambria" pitchFamily="18" charset="0"/>
                <a:cs typeface="Arial" charset="0"/>
              </a:rPr>
              <a:t> Μία φορά κάθε δύο χρόνια συμμετέχουμε σε συγκριτικούς έλεγχους δοσιμετρίας είτε με τον </a:t>
            </a:r>
            <a:r>
              <a:rPr lang="en-GB" sz="2800" smtClean="0">
                <a:latin typeface="Cambria" pitchFamily="18" charset="0"/>
                <a:cs typeface="Arial" charset="0"/>
              </a:rPr>
              <a:t>IAEA </a:t>
            </a:r>
            <a:r>
              <a:rPr lang="el-GR" sz="2800" smtClean="0">
                <a:latin typeface="Cambria" pitchFamily="18" charset="0"/>
                <a:cs typeface="Arial" charset="0"/>
              </a:rPr>
              <a:t>ή το </a:t>
            </a:r>
            <a:r>
              <a:rPr lang="en-US" sz="2800" smtClean="0">
                <a:latin typeface="Cambria" pitchFamily="18" charset="0"/>
                <a:cs typeface="Arial" charset="0"/>
              </a:rPr>
              <a:t>MD-Anderson</a:t>
            </a:r>
          </a:p>
        </p:txBody>
      </p:sp>
      <p:grpSp>
        <p:nvGrpSpPr>
          <p:cNvPr id="51204" name="Group 16"/>
          <p:cNvGrpSpPr>
            <a:grpSpLocks/>
          </p:cNvGrpSpPr>
          <p:nvPr/>
        </p:nvGrpSpPr>
        <p:grpSpPr bwMode="auto">
          <a:xfrm>
            <a:off x="957263" y="2132013"/>
            <a:ext cx="6122987" cy="4491037"/>
            <a:chOff x="648" y="1328"/>
            <a:chExt cx="3857" cy="2829"/>
          </a:xfrm>
        </p:grpSpPr>
        <p:grpSp>
          <p:nvGrpSpPr>
            <p:cNvPr id="51213" name="Group 4"/>
            <p:cNvGrpSpPr>
              <a:grpSpLocks/>
            </p:cNvGrpSpPr>
            <p:nvPr/>
          </p:nvGrpSpPr>
          <p:grpSpPr bwMode="auto">
            <a:xfrm>
              <a:off x="823" y="1510"/>
              <a:ext cx="3682" cy="2472"/>
              <a:chOff x="1801" y="922"/>
              <a:chExt cx="3927" cy="2605"/>
            </a:xfrm>
          </p:grpSpPr>
          <p:graphicFrame>
            <p:nvGraphicFramePr>
              <p:cNvPr id="17" name="Object 5"/>
              <p:cNvGraphicFramePr>
                <a:graphicFrameLocks noChangeAspect="1"/>
              </p:cNvGraphicFramePr>
              <p:nvPr/>
            </p:nvGraphicFramePr>
            <p:xfrm>
              <a:off x="1801" y="922"/>
              <a:ext cx="3927" cy="260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1218" name="Line 6"/>
              <p:cNvSpPr>
                <a:spLocks noChangeShapeType="1"/>
              </p:cNvSpPr>
              <p:nvPr/>
            </p:nvSpPr>
            <p:spPr bwMode="auto">
              <a:xfrm>
                <a:off x="2108" y="2117"/>
                <a:ext cx="344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Line 7"/>
              <p:cNvSpPr>
                <a:spLocks noChangeShapeType="1"/>
              </p:cNvSpPr>
              <p:nvPr/>
            </p:nvSpPr>
            <p:spPr bwMode="auto">
              <a:xfrm>
                <a:off x="2108" y="2945"/>
                <a:ext cx="34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0" name="Line 8"/>
              <p:cNvSpPr>
                <a:spLocks noChangeShapeType="1"/>
              </p:cNvSpPr>
              <p:nvPr/>
            </p:nvSpPr>
            <p:spPr bwMode="auto">
              <a:xfrm>
                <a:off x="2108" y="1304"/>
                <a:ext cx="34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14" name="Text Box 10"/>
            <p:cNvSpPr txBox="1">
              <a:spLocks noChangeArrowheads="1"/>
            </p:cNvSpPr>
            <p:nvPr/>
          </p:nvSpPr>
          <p:spPr bwMode="auto">
            <a:xfrm rot="-5400000">
              <a:off x="-510" y="2486"/>
              <a:ext cx="25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ambria" pitchFamily="18" charset="0"/>
                </a:rPr>
                <a:t>Ratio of measured dose to BOCOC stated dose</a:t>
              </a:r>
              <a:endParaRPr lang="el-GR" sz="1400">
                <a:latin typeface="Cambria" pitchFamily="18" charset="0"/>
              </a:endParaRPr>
            </a:p>
          </p:txBody>
        </p:sp>
        <p:sp>
          <p:nvSpPr>
            <p:cNvPr id="51215" name="Text Box 11"/>
            <p:cNvSpPr txBox="1">
              <a:spLocks noChangeArrowheads="1"/>
            </p:cNvSpPr>
            <p:nvPr/>
          </p:nvSpPr>
          <p:spPr bwMode="auto">
            <a:xfrm rot="-2223972">
              <a:off x="916" y="4021"/>
              <a:ext cx="53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MD Anderson</a:t>
              </a:r>
              <a:endParaRPr lang="el-GR" sz="800"/>
            </a:p>
          </p:txBody>
        </p:sp>
        <p:sp>
          <p:nvSpPr>
            <p:cNvPr id="51216" name="Text Box 13"/>
            <p:cNvSpPr txBox="1">
              <a:spLocks noChangeArrowheads="1"/>
            </p:cNvSpPr>
            <p:nvPr/>
          </p:nvSpPr>
          <p:spPr bwMode="auto">
            <a:xfrm rot="-2411822">
              <a:off x="1486" y="3953"/>
              <a:ext cx="31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IAEA</a:t>
              </a:r>
              <a:endParaRPr lang="el-GR" sz="1000"/>
            </a:p>
          </p:txBody>
        </p:sp>
      </p:grpSp>
      <p:sp>
        <p:nvSpPr>
          <p:cNvPr id="51205" name="Text Box 11"/>
          <p:cNvSpPr txBox="1">
            <a:spLocks noChangeArrowheads="1"/>
          </p:cNvSpPr>
          <p:nvPr/>
        </p:nvSpPr>
        <p:spPr bwMode="auto">
          <a:xfrm rot="-2223972">
            <a:off x="3398838" y="6407150"/>
            <a:ext cx="854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MD Anderson</a:t>
            </a:r>
            <a:endParaRPr lang="el-GR" sz="800"/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 rot="-2223972">
            <a:off x="4117975" y="6407150"/>
            <a:ext cx="854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MD Anderson</a:t>
            </a:r>
            <a:endParaRPr lang="el-GR" sz="800"/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 rot="-2223972">
            <a:off x="4838700" y="6407150"/>
            <a:ext cx="854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MD Anderson</a:t>
            </a:r>
            <a:endParaRPr lang="el-GR" sz="800"/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 rot="-2223972">
            <a:off x="5199063" y="6407150"/>
            <a:ext cx="854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MD Anderson</a:t>
            </a:r>
            <a:endParaRPr lang="el-GR" sz="800"/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 rot="-2411822">
            <a:off x="3008313" y="6299200"/>
            <a:ext cx="503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IAEA</a:t>
            </a:r>
            <a:endParaRPr lang="el-GR" sz="1000"/>
          </a:p>
        </p:txBody>
      </p:sp>
      <p:sp>
        <p:nvSpPr>
          <p:cNvPr id="51210" name="Text Box 13"/>
          <p:cNvSpPr txBox="1">
            <a:spLocks noChangeArrowheads="1"/>
          </p:cNvSpPr>
          <p:nvPr/>
        </p:nvSpPr>
        <p:spPr bwMode="auto">
          <a:xfrm rot="-2411822">
            <a:off x="4087813" y="6299200"/>
            <a:ext cx="503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IAEA</a:t>
            </a:r>
            <a:endParaRPr lang="el-GR" sz="1000"/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 rot="-2411822">
            <a:off x="5816600" y="6299200"/>
            <a:ext cx="503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IAEA</a:t>
            </a:r>
            <a:endParaRPr lang="el-GR" sz="1000"/>
          </a:p>
        </p:txBody>
      </p:sp>
      <p:sp>
        <p:nvSpPr>
          <p:cNvPr id="51212" name="Text Box 13"/>
          <p:cNvSpPr txBox="1">
            <a:spLocks noChangeArrowheads="1"/>
          </p:cNvSpPr>
          <p:nvPr/>
        </p:nvSpPr>
        <p:spPr bwMode="auto">
          <a:xfrm rot="-2411822">
            <a:off x="6535738" y="6299200"/>
            <a:ext cx="503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IAEA</a:t>
            </a:r>
            <a:endParaRPr lang="el-G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Cambria" pitchFamily="18" charset="0"/>
                <a:cs typeface="Arial" charset="0"/>
              </a:rPr>
              <a:t>Τον Ιούλη του 2006, σαν μέρος του προγράμματος </a:t>
            </a:r>
            <a:r>
              <a:rPr lang="en-GB" smtClean="0">
                <a:latin typeface="Cambria" pitchFamily="18" charset="0"/>
                <a:cs typeface="Arial" charset="0"/>
              </a:rPr>
              <a:t>QUATRO </a:t>
            </a:r>
            <a:r>
              <a:rPr lang="el-GR" smtClean="0">
                <a:latin typeface="Cambria" pitchFamily="18" charset="0"/>
                <a:cs typeface="Arial" charset="0"/>
              </a:rPr>
              <a:t>του </a:t>
            </a:r>
            <a:r>
              <a:rPr lang="en-GB" smtClean="0">
                <a:latin typeface="Cambria" pitchFamily="18" charset="0"/>
                <a:cs typeface="Arial" charset="0"/>
              </a:rPr>
              <a:t>IAEA</a:t>
            </a:r>
            <a:r>
              <a:rPr lang="el-GR" smtClean="0">
                <a:latin typeface="Cambria" pitchFamily="18" charset="0"/>
                <a:cs typeface="Arial" charset="0"/>
              </a:rPr>
              <a:t>, το ΟΚΤΚ ελέγχτηκε και </a:t>
            </a:r>
            <a:r>
              <a:rPr lang="el-GR" b="1" i="1" smtClean="0">
                <a:latin typeface="Cambria" pitchFamily="18" charset="0"/>
                <a:cs typeface="Arial" charset="0"/>
              </a:rPr>
              <a:t>διαπιστεύτηκε</a:t>
            </a:r>
            <a:r>
              <a:rPr lang="el-GR" smtClean="0">
                <a:latin typeface="Cambria" pitchFamily="18" charset="0"/>
                <a:cs typeface="Arial" charset="0"/>
              </a:rPr>
              <a:t> σαν </a:t>
            </a:r>
            <a:r>
              <a:rPr lang="en-GB" b="1" i="1" smtClean="0">
                <a:latin typeface="Cambria" pitchFamily="18" charset="0"/>
                <a:cs typeface="Arial" charset="0"/>
              </a:rPr>
              <a:t>Centre of Competence</a:t>
            </a:r>
          </a:p>
          <a:p>
            <a:pPr eaLnBrk="1" hangingPunct="1">
              <a:buFontTx/>
              <a:buNone/>
            </a:pPr>
            <a:endParaRPr lang="en-GB" sz="900" smtClean="0">
              <a:cs typeface="Arial" charset="0"/>
            </a:endParaRPr>
          </a:p>
          <a:p>
            <a:pPr eaLnBrk="1" hangingPunct="1"/>
            <a:r>
              <a:rPr lang="el-GR" smtClean="0">
                <a:latin typeface="Cambria" pitchFamily="18" charset="0"/>
                <a:cs typeface="Arial" charset="0"/>
              </a:rPr>
              <a:t>Τον Ιούνη του 2007, για πρώτη φορά, μετά από εξωτερική έρευνα που έγινε από εμπειρογνώμονες από το Ηνωμένο Βασίλειο, το ΟΚΤΚ </a:t>
            </a:r>
            <a:r>
              <a:rPr lang="el-GR" b="1" i="1" smtClean="0">
                <a:latin typeface="Cambria" pitchFamily="18" charset="0"/>
                <a:cs typeface="Arial" charset="0"/>
              </a:rPr>
              <a:t>διαπιστεύτηκε</a:t>
            </a:r>
            <a:r>
              <a:rPr lang="el-GR" smtClean="0">
                <a:latin typeface="Cambria" pitchFamily="18" charset="0"/>
                <a:cs typeface="Arial" charset="0"/>
              </a:rPr>
              <a:t> από τον οργανισμό </a:t>
            </a:r>
            <a:r>
              <a:rPr lang="en-GB" b="1" i="1" smtClean="0">
                <a:latin typeface="Cambria" pitchFamily="18" charset="0"/>
                <a:cs typeface="Arial" charset="0"/>
              </a:rPr>
              <a:t>CHKS </a:t>
            </a:r>
            <a:r>
              <a:rPr lang="el-GR" b="1" i="1" smtClean="0">
                <a:latin typeface="Cambria" pitchFamily="18" charset="0"/>
                <a:cs typeface="Arial" charset="0"/>
              </a:rPr>
              <a:t>(Η</a:t>
            </a:r>
            <a:r>
              <a:rPr lang="en-GB" b="1" i="1" smtClean="0">
                <a:latin typeface="Cambria" pitchFamily="18" charset="0"/>
                <a:cs typeface="Arial" charset="0"/>
              </a:rPr>
              <a:t>QS)</a:t>
            </a:r>
            <a:r>
              <a:rPr lang="en-GB" smtClean="0">
                <a:latin typeface="Cambria" pitchFamily="18" charset="0"/>
                <a:cs typeface="Arial" charset="0"/>
              </a:rPr>
              <a:t>.</a:t>
            </a:r>
            <a:endParaRPr lang="en-US" b="1" i="1" smtClean="0">
              <a:latin typeface="Cambria" pitchFamily="18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l-GR" sz="4000" b="1" i="1" kern="0" dirty="0">
                <a:solidFill>
                  <a:schemeClr val="accent2"/>
                </a:solidFill>
                <a:latin typeface="Candara" pitchFamily="34" charset="0"/>
                <a:ea typeface="+mj-ea"/>
                <a:cs typeface="+mj-cs"/>
              </a:rPr>
              <a:t>Εξωτερικοί Έλεγχοι και Επιθεωρήσεις</a:t>
            </a:r>
            <a:endParaRPr lang="en-US" sz="4000" b="1" i="1" kern="0" dirty="0">
              <a:solidFill>
                <a:schemeClr val="accent2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52228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l_fi" descr="http://3.bp.blogspot.com/-gOf0jCgr3E4/T5a0dukFndI/AAAAAAAABwg/3bapTo0MBlw/s1600/future-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6000" b="1" smtClean="0">
                <a:solidFill>
                  <a:srgbClr val="FF0000"/>
                </a:solidFill>
                <a:latin typeface="Candara" pitchFamily="34" charset="0"/>
              </a:rPr>
              <a:t>Το Μέλλον</a:t>
            </a:r>
            <a:endParaRPr lang="en-US" sz="6000" b="1" smtClean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3252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Arial Rounded MT Bold" pitchFamily="34" charset="0"/>
              </a:rPr>
              <a:t>Το Μέλλον</a:t>
            </a:r>
            <a:endParaRPr lang="en-US" sz="4000" b="1" i="1" smtClean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712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>
                <a:latin typeface="Cambria" pitchFamily="18" charset="0"/>
              </a:rPr>
              <a:t>Σχέδια</a:t>
            </a:r>
            <a:r>
              <a:rPr lang="en-GB" smtClean="0">
                <a:latin typeface="Cambria" pitchFamily="18" charset="0"/>
              </a:rPr>
              <a:t> :</a:t>
            </a:r>
            <a:endParaRPr lang="el-GR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mtClean="0">
              <a:latin typeface="Cambria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3200" smtClean="0">
                <a:latin typeface="Cambria" pitchFamily="18" charset="0"/>
              </a:rPr>
              <a:t>Στερεοταξία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GB" sz="3200" smtClean="0">
              <a:latin typeface="Cambria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3200" smtClean="0">
                <a:latin typeface="Cambria" pitchFamily="18" charset="0"/>
              </a:rPr>
              <a:t>Εγκατάσταση Μαγνητικού Τομογράφου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GB" sz="3200" smtClean="0">
              <a:latin typeface="Cambria" pitchFamily="18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3200" smtClean="0">
                <a:latin typeface="Cambria" pitchFamily="18" charset="0"/>
              </a:rPr>
              <a:t>Εγκατάσταση </a:t>
            </a:r>
            <a:r>
              <a:rPr lang="en-GB" sz="3200" smtClean="0">
                <a:latin typeface="Cambria" pitchFamily="18" charset="0"/>
              </a:rPr>
              <a:t>PET-CT</a:t>
            </a:r>
          </a:p>
        </p:txBody>
      </p:sp>
      <p:sp>
        <p:nvSpPr>
          <p:cNvPr id="5427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rc_mi" descr="http://4.bp.blogspot.com/-fXNetwO8fNY/ThMmbR-N3uI/AAAAAAAAAI8/sjYj6PZmWDM/s1600/CyberKnife_flexible%2Brobotic%2Bmaneuverability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88913"/>
            <a:ext cx="2746375" cy="2089150"/>
          </a:xfrm>
        </p:spPr>
      </p:pic>
      <p:sp>
        <p:nvSpPr>
          <p:cNvPr id="55299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  <p:pic>
        <p:nvPicPr>
          <p:cNvPr id="55300" name="irc_mi" descr="http://cdn.medgadget.com/img/tomoh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76700"/>
            <a:ext cx="2808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irc_mi" descr="http://www.ucdmc.ucdavis.edu/radonc/images/MEDsynergy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4221163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" descr="http://mhlclinics.com/images/Proton_Prague_treatment_room_1_50pc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2133600"/>
            <a:ext cx="2690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irc_mi" descr="http://www.ujp.cz/img/terasix/terabalt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5963" y="260350"/>
            <a:ext cx="30972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peraticou\Pictures\sign1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 rot="-1551857">
            <a:off x="212725" y="1720850"/>
            <a:ext cx="8718550" cy="3416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l-GR" sz="7200" b="1">
                <a:latin typeface="Arial" charset="0"/>
              </a:rPr>
              <a:t>Κατάλληλα Εκπαιδευμένο Προσωπικό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Ακτινοθεραπευτικός εξοπλισμός στο ΟΚΤΚ (1998-2009)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773238"/>
            <a:ext cx="8891587" cy="4525962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r>
              <a:rPr lang="el-GR" sz="2800" smtClean="0">
                <a:latin typeface="Cambria" pitchFamily="18" charset="0"/>
              </a:rPr>
              <a:t>Συμβατικός Εξομοιωτής </a:t>
            </a: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l-GR" sz="2800" b="1" smtClean="0">
                <a:latin typeface="Cambria" pitchFamily="18" charset="0"/>
              </a:rPr>
              <a:t>      </a:t>
            </a:r>
            <a:r>
              <a:rPr lang="en-US" sz="2800" b="1" smtClean="0">
                <a:latin typeface="Cambria" pitchFamily="18" charset="0"/>
              </a:rPr>
              <a:t>(Nucletron Simulix HP) </a:t>
            </a:r>
            <a:endParaRPr lang="el-GR" sz="28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endParaRPr lang="en-US" sz="1400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r>
              <a:rPr lang="en-US" sz="2800" smtClean="0">
                <a:latin typeface="Cambria" pitchFamily="18" charset="0"/>
              </a:rPr>
              <a:t>3D </a:t>
            </a:r>
            <a:r>
              <a:rPr lang="el-GR" sz="2800" smtClean="0">
                <a:latin typeface="Cambria" pitchFamily="18" charset="0"/>
              </a:rPr>
              <a:t>Σύστημα Σχεδιασμού Πλάνων Ακτινοθεραπείας </a:t>
            </a:r>
            <a:r>
              <a:rPr lang="en-US" sz="2800" b="1" smtClean="0">
                <a:latin typeface="Cambria" pitchFamily="18" charset="0"/>
              </a:rPr>
              <a:t>(PLATO Sunrise Nucletron )</a:t>
            </a:r>
            <a:endParaRPr lang="el-GR" sz="28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endParaRPr lang="en-US" sz="14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endParaRPr lang="en-GB" sz="2800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r>
              <a:rPr lang="el-GR" sz="2800" smtClean="0">
                <a:latin typeface="Cambria" pitchFamily="18" charset="0"/>
              </a:rPr>
              <a:t>1    Σπειροειδής Αξονικός Τομογράφος</a:t>
            </a:r>
            <a:r>
              <a:rPr lang="en-US" sz="2800" smtClean="0">
                <a:latin typeface="Cambria" pitchFamily="18" charset="0"/>
              </a:rPr>
              <a:t> </a:t>
            </a:r>
            <a:endParaRPr lang="el-GR" sz="2800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r>
              <a:rPr lang="el-GR" sz="2800" smtClean="0">
                <a:latin typeface="Cambria" pitchFamily="18" charset="0"/>
              </a:rPr>
              <a:t>      </a:t>
            </a:r>
            <a:r>
              <a:rPr lang="en-US" sz="2800" b="1" smtClean="0">
                <a:latin typeface="Cambria" pitchFamily="18" charset="0"/>
              </a:rPr>
              <a:t>(ELCINT CT-</a:t>
            </a:r>
            <a:r>
              <a:rPr lang="el-GR" sz="2800" b="1" smtClean="0">
                <a:latin typeface="Cambria" pitchFamily="18" charset="0"/>
              </a:rPr>
              <a:t> </a:t>
            </a:r>
            <a:r>
              <a:rPr lang="en-US" sz="2800" b="1" smtClean="0">
                <a:latin typeface="Cambria" pitchFamily="18" charset="0"/>
              </a:rPr>
              <a:t>Twin)</a:t>
            </a:r>
            <a:endParaRPr lang="el-GR" sz="28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endParaRPr lang="en-US" sz="14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r>
              <a:rPr lang="el-GR" sz="2800" smtClean="0">
                <a:latin typeface="Cambria" pitchFamily="18" charset="0"/>
              </a:rPr>
              <a:t>Λογισμικό Σύστημα Εικονικού Εξομοιωτή</a:t>
            </a: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l-GR" sz="2800" b="1" smtClean="0">
                <a:latin typeface="Cambria" pitchFamily="18" charset="0"/>
              </a:rPr>
              <a:t>       </a:t>
            </a:r>
            <a:r>
              <a:rPr lang="en-US" sz="2800" b="1" smtClean="0">
                <a:latin typeface="Cambria" pitchFamily="18" charset="0"/>
              </a:rPr>
              <a:t>(PROSOMA)</a:t>
            </a:r>
          </a:p>
        </p:txBody>
      </p:sp>
      <p:sp>
        <p:nvSpPr>
          <p:cNvPr id="20484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rc_mi" descr="http://images.tribe.net/tribe/upload/photo/e22/c3f/e22c3f31-099e-456f-9506-de0f692cbef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3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DSC05458"/>
          <p:cNvPicPr>
            <a:picLocks noChangeAspect="1" noChangeArrowheads="1"/>
          </p:cNvPicPr>
          <p:nvPr/>
        </p:nvPicPr>
        <p:blipFill>
          <a:blip r:embed="rId2"/>
          <a:srcRect t="13583" b="265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7"/>
          <p:cNvSpPr>
            <a:spLocks noGrp="1"/>
          </p:cNvSpPr>
          <p:nvPr>
            <p:ph type="title"/>
          </p:nvPr>
        </p:nvSpPr>
        <p:spPr bwMode="auto">
          <a:xfrm>
            <a:off x="684213" y="29241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sz="8800" b="1" smtClean="0">
                <a:latin typeface="Candara" pitchFamily="34" charset="0"/>
              </a:rPr>
              <a:t>Ευχαριστώ Πολύ!!!</a:t>
            </a:r>
          </a:p>
        </p:txBody>
      </p:sp>
      <p:sp>
        <p:nvSpPr>
          <p:cNvPr id="57348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l_fi" descr="http://fresh-flow.co.uk/wp-content/uploads/2012/07/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8371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b="1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b="1" i="1">
                <a:latin typeface="Baskerville Old Face" pitchFamily="18" charset="0"/>
              </a:rPr>
              <a:t>, </a:t>
            </a:r>
            <a:r>
              <a:rPr lang="el-GR" sz="1400" b="1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rc_mi" descr="http://msmeans.files.wordpress.com/2013/01/spring-renewa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7" name="Picture 11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1560513" cy="18446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84438" y="404813"/>
            <a:ext cx="44751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b="1" i="1" dirty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rPr>
              <a:t>Ιούνιος 2009</a:t>
            </a:r>
            <a:endParaRPr lang="en-US" sz="4000" b="1" i="1" dirty="0">
              <a:solidFill>
                <a:schemeClr val="bg1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21509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Φεβρουάριος 2012</a:t>
            </a:r>
          </a:p>
        </p:txBody>
      </p:sp>
      <p:sp>
        <p:nvSpPr>
          <p:cNvPr id="21510" name="AutoShape 9" descr="data:image/jpeg;base64,/9j/4AAQSkZJRgABAQAAAQABAAD/2wCEAAkGBhMSEBISEhISERASFxcVFhMWFRAXExcTGRUVFx4XFRcZHCYeFxwjGRIWHy8gIyg1LDIuGB4xNTcqNScrLzUBCQoKDgwOGg8PGiwkHiQpLCw1MCwyLiw0MSw0LDUsLCopNCwsLy8pLCwsLCosLCksLCwsLCksLy8sLCwsLCwpLP/AABEIAMIBAwMBIgACEQEDEQH/xAAbAAEAAgMBAQAAAAAAAAAAAAAABQYDBAcCAf/EAD8QAAICAQIEBAMFBgQEBwAAAAECABEDEiEEBTFBBhMiUTJhcSNCUoGhBxRicpGxgpLR8CRjosEVFjNTssLh/8QAGgEBAAMBAQEAAAAAAAAAAAAAAAIDBAUBBv/EACkRAQACAgEDBAIBBQEAAAAAAAABAgMREgQhMQUiQVETYZEycbHB8BT/2gAMAwEAAhEDEQA/AO4xEQEREBERAREQEREBERAREQEREBERAREQEREBERAREQEREBERAREQEREBERAREQEREBERAREQEREBERAREQEREBERAREQEREBERAREQEREBERAREQEREBERAREQEREBERAREQEREBERAREQEREBERAREQEREBERAREQEREBERAREQEREBERAREQEREBERAREQEREBERAREQEREBERAREQE8NnUdWANgbkdT0H1PtMPMuL8rDkyAWUUsB0sgbC+28p2LAcjNkyOzuXBJsquy6QAoNACyR3+Z6zF1fW4+liOXfa3HinJ4XqJA8m41hkGNmLIwOnUSSGG9WdyCLO/TSfehPS7p89c+OMlPEoXpNJ1JERL0SIiAiIgIiICIiAiIgIiICIiAiIgIiICIiAiIgJoYufcO2QY1zYzkN+nUL2NV9b7dZH+OeOOLgshVtBYomq6IDOAaPa1sX85QuHKDEhABUqoAUBr9gAOu5P6zJ1HU/hmI1tbTHyjbrkSv8AhHm/mY/KfV5mMWNW5OM9LNmyPhO/YHvLBNNLRaItCuY1OpIiJJ40eerfC5xVk43AA62VIFfnUpHLObayAF2c6gb6odgwFfiux2AuXfnPMBhwsxrUQQi92cjYD8+vsAT0Eo37t5YxldnK6A22yKB0B7nb8voJwvVq1vNKfM7a+m3ETKYVgp4fMcwA1ktjVGZ1AB/CbFAFWtSPX22ltRwQCDYIsEdCJzI8QmuizOwKlk1ZCXAO66b9di1r3PuJ05RQodBOh0VOFOMRER/25VZfPl9iIm1SREQEREBERAREQEREBERAREQERPhMD7IvnPiXh+FB87KivVjHa+a1mhpS7Nna+kiucftD4bCGXGTxGVRsqXoJuq82tArvvORcc2bPnfI6lnysSzbld7pQ3SgPSB2AEpyZYr4W0x8vLqnAftB1ZftMXl4TVNqDMv8AE4qq33omq7y5AzinLeFxg4kzZhw6jUdW5C9SKAIujQ9v0nSfAvF6+FI8xsox5HRWK6RpWq0iyaqtibBtdtMhgyWvHuMlIr4WKIlf5/4yw8MdABy5e6KVpT/zGPw/QAn5TRa0Vjcq4iZ8IT9q2BvK4fJfoXIykaiPU6+k10PwsP8AF9ZU+RoRoZkfJZBbCobddQssOi2FK2eo2m7zHm2fi8mvIbxqfTjUUqXQNE7sfmfnVXU2+WY87O6YU1MfWf8A0wAKr1MW2q1FAHZdutjl3vGbLqrVWJpTunvC/Ff8XkGPhV4fE6BmGlVIotTWDTks7WFG22/S7jK9yTkmdMi5Mz410g+hNTE6huGchQRYU7L1Ub9pYZ0qbiPczW1vs8ZcoVSzEKqgkkmgANySe0rXGeI8mQlcA8tP/cYes/MKdk/xWfkJs+L8xGPEnZ33+YVWav8AMFP5SHyZfLVRWpj26b1ZJPYf6icb1PrsmK0YsXmY8tODFFo5WfU4O21uS7/iYlj9LPb5Db5T7x3Dh8bCtwCVokENpNEEbjr+s94VbqxH8oGw/M7k/wBB8p8XiRqqnu/wPXXrqrTX5z5nneb85nctuo1pZeT4MIxK2BVCOAwIBtgRYLE7k7995vSseHuZLiQK504mGpWOwQ91Y/dB6799QNWBJc+IOGsjz8dqdJ9Q+IgGh77MOnvPu8OemWnKsuVas1nUpCJ5x5QwDKQVIsEbgj3E9S9AiIgIiICImHi+KXHjfI5pMas7H2VQST/QQM0TkaftW4vLmHkpi0swVcOh2Y2aCltQtt+1CdJ8P83bicOtsTYXDMjIxBIZTR/K/f2ka3i3hK1Jr5ScRNDm/PMPCprz5AgOwG5Zj7Ko3Y/SSRbmXKFUsdgoJPXoBc5LzP8Aablz8Q37tmOLCp9ACLbAfecup69dO1DqLuePFfjnJxjHFi1YuFrdej5B/GQdh/ANvfrQh+VcqGXJqAfSo3ZFZr32W6IDGj1/D37Y8uXftq1Y8eu9nT/B3jD95AxZQRxGksCFITIgOksOwN7Ht7ewtMoXh3HmTPw5b99OJFOFcb42VVU6RZ9ABA0j4j0og7AG+zTjnde7PeNT2QPifxZj4NQK8zMwtcYNbdNTn7q3t0s710JHOua+K+J4r7N3Axt1xoNKUPxHdmG42Jr5TD4p4w5OO4kkm1coB7KloK/yk/mZHcE/29e6bf1P9/8AtMGbNaZmI8NOPHEREt5eDFrQLEmqq7sHt+X+7kzwfhzPkfy1QKQoYl2AAUkgXVncqdq7dps+FsIORzQLKoCk9tRIP/xH9Zg5d4pI4rzzSoDoYE3WDv7b36/qKmXHEWtEW8J2mYidJLlXhfjMdrowg9TkLbsdulG661dfQSy8h5bmxM5yeWFYLsjO1uL9W6rWxA7/AAj2kyDcxcVxiYxqyOqL7syqP1nYrjrXvDHNpnyr/jjxCeHxrixtpzZro91QVqYfO2AH1J7Sg8Nw6hdTsL+fue5HUkmzXf5yU8X8YM/GnQ2vGFRFIrTfqZtJ7/EN/l8pG8A+tyTZ07LsAoHTYWRZIPS9gN+k5XV3m1p+oasVdQ3cLWoNaT7URX5HeSnCuOFPD5x6ncMMnbWmlSRXQEaRXz22BmrwRXzE1kBL3vp0JF+wsDrN/wAWNWFMn4HBvtoKtdn22BJ/hvtMOPJauSJqstETGpXbhOLTKi5MbBkYWCO4/wC30macz8O8+OFwyW2I/Hi1DT29aDpq2q+h6HsR0Xg+MTKgfGwZT3+fsR1BHcHcT6HDmrljt5Yr0msofxcvownv5lf1xZf9BIDmT0yEBiwHsujSSPiYkaT6dj8iK6S5cz5YudNDFhRsMpAZWoixYI6Ejcd5U+M5SceWnyOWRvMxtSWyCiQpUA3sQyg10NUQBzuq6G2bqIyT/TrU/f8AhdjyxWmvlsHMB1Okns1qfyDVc9CYF5g+b1KEwKd9KqdRBHViCAf6T3w2EDbKFcH7648QcD+VgwY/SvoZxLdJ0v5OFc38x/tqjJk1uatbLxy4shBIAIDbkCiSwI39yt/UmafF8VjJGjHiZm6sQh9I3NgAk7Ai5a/C3C+hspr7SlUigGRC9OVAAUtqJqumm97E8f8Ak9DlfJkzZspyMSQfKUBCdsQKIGCD2Bs2SbM6U+j61Nbbn+Gf/wBP6QHgjjGOdkDNQ0l0tioBRydiBVEYt+vq6y/TV4bleLG2rGioSip6RQ0KWIAA2G7mbU7eHHOOupnbNadzsiIlqJET4zV12ECr/tH53k4bgrxMUyZci4w4AtQQzk7ggWuNhf8AF7zl3G8bxi40bLnznHxSuFBzu2tB6W1LqsKbrcd5avHviZeNw5cPC4MmfHgZcj8SNsSFNzRo6gVLDqLuxqE50mcMepLAUQSSVrbTv0A3AHapmyz8tOKEz4Z8PtxDuuLF5jKuqiwVLuiWNiz8Ow9+3WdL8BaMC5cGrCtvqVVyIxZiNLUfvD7MD32IoVOd8t5jmxeW3Bh2yBHV0UamIfTZCA2+4vbcUDsBJnwN4LfMyZWfJiXE76xfq1qxAQWCuxX1CtqrqdvMc61qHmR1ycS8e8W+TmOfXdYiMaDsE0o2w+ZYn8/pOz8XxaYkbJkYIiiyx6ATk/7SeYcJmdXweY3EOq/aKAMLKPxaqJYCtxtXW6oWZu9dbRwzqyq8H8bfQf7/AEly5d4wPB6UxY8bKcWEkFmBrQW7dGtzfWUvlw9THY9BYNg0Lv8AXtNvhdFoM6MFRl8xDqV6BGpezLYsfnMNd1tuGq0RaO7ovCePsvEKVxYlxZlI6/aBgxIUY1tTZPc7D59RdeFD6F8wqclDUVvTq71faVHwr4e4PHxOQ8O+Zji0GmZWxG1dQVatT1qcbmrP0kj434zLjwKMTnG2Riuta1D0OwAPbdfrtN1ZmsTa0sU6mdVUr9oHKvJ4xsgChOIGsEUPWoVXsf5WvvqPtKyyH4gNhQP9RX6/3mcA5byOxb3d2LtY7EsSdj7yb5N4e/eicS2MQGp3B2G1hS38RAFddJJ22M58z+TJ7Y8tUeyvd55bzfybcfeUqPYOaon5ArI3Fw2g7HUnQ6qsb7b1uB/u5q4wzYvdhpY6e/QsRfbSrH/dTb4XLeO72o/0r/QymYmITdJ8Ccx18OcRa2wmutkI2639DqUfJBM/inwuOLCMCBkx2Fu9JBqwa+E2o3o/QzD4E5IcHDB2JOTOFdhYIA0+kCu9Gyd9ye1TY8XcY+PCmhimrIFYrsa0O3XqN1HSdWe2L3/TF5t2Q3D+CqQjMcWNVs61ZmcCiCQWVQpo/EQ35ShYeLOM6gbQA7kAAr2sX6Om4uhZ3krzXl5Ob7fJqYi0DszkAjsXJrt0+k98HwitSYwczt0UAFz+X3R8zQHczk2vjtERjq1ViY72ljw80U0Dsx6fP/STPK+YnDkRq1opJ0XtuCCyezUTXY2QetjJzfwXj4fgMmU6v3hfUfLb0AsyrpCttpAPWgTue9SE4TMFxAnsL+dXF8dsFqzD2JjJEwsfiXkPD41TicI0K7bqp+zIZHfUB934RsKFE7d5K+DciaWXEujHpxtp76vXjNnqT9gBZ9pm4nw0vEcJgxZSynGqexGoIAQynY9x79d9zN7k/Jk4dNClm6WzadRoUPhAHuenUk9SZ04wzGbnHjTLy9um3xPErjUu7BVXqT0lN51x3706jR9mthQ3xEmvUR92gKHfc3XSYchfLkPmMS6swIJJVCCR6V6Lt0I3II63NlEVKG5dugAJY/yqNz/u5xOu9RveZw4on6/bViwxHusjirYfi+BemTsB7Oe38x2967yGDitWx6/oZM8u5ISQ+YAAEFcWx3G4OQjYkdlGwO9ttUPzXhBi4pgoCq2l1AFDf0mh0+JCT/N85kzen5KYPy5O0/SyuaJtxhKcj4jRlKfdyWwHtkG5r+ZbP1QnqxlglU4Z6zYT/wAyv6o6/wB2Etc7npWWcnTRy+OzJ1FeN+xEROooIiICQfiTwsvGaA+fiMeNQQ2PG4VMgNfGCDfT9TJya3HNlC/YhC/s5IWqPcfOv1+sDnXH+FeOzqmLFgTgsfDteIeaAoN3qDoWd3Y19oQD16Em9fk/7H8rZi3F5FXGCSVxO7O7e5ZlGkXuTuT8us6EcnF38GCt/vPfw7f9Vflftvk8zifw4v6t+E//AGr8rkOEJ85co534Yzcu47CcGrIhIfE7AswZSAyMFHrNHsNw1e5nTPCr8UcbtxQos94wQoYYyAaZV+H1XQO/vNoZOJ/Bi/zNsdXt39P9T7CZOFbPqHmDHpo2VLXqvar6ioiup7PLW35eed8oXicLYnLKCQbU1uDYv3Hy/saMrLci4Dgyq8QPMLBmRWxlksUDQ3tzr+8fpUuOctpOgAtt16VYv86v/wDJB8y5bnzhRkxYG0m1bXlVlO24KkHpdi/brFq77/JE6UbkHhzPn5gXyIBj1LmyNZ0qtkphXarChV07Uu/sDP8Aj/wUc+ReJw6tdBMyqBqfHvTKK3YbD+X+UCWThuHzYk048eEVXd9z6tRJJJNnTud9zdz6mTi+6YOnYv1o/P8AFp/K/pIxjjjqflKbzvcMXhrk3lLrZQmRwq6BXoxr8KbbE9z9aGwBmXxJy45uHZVFupDqLAsjqLO26lh+c2MD59S6lxhfvUTfw9v8f6ETdkopEV4/CG53tSOQcj1ZtebgEW1Cu2RcR9S6vUos2TYB27Xew1bfPOV8b5v/AA7BeGK6fKQYQACKYFWob2Te/wBBW9k41soA8oITe+okACj7dd6/K5qo/Fb2uHoO7dbW+/StX9B1nkY4rXjD2bbnaC5H4FTHlGQp5aBSvk2CCWUoWavSvpJGlb7G+olc5T4NyB9OTHxJCj1ADGqkjb4zVj+Vrl/Z+LoUuG+/x/w9N/m39PnMnDPxGpfMXEBZ1aS3Stqvrv8A3ldunrNYqlGSYnaN5VwXEIyKGyLgQAaMh4cjSFoBNClj0G5Yf4ukked8r/eMWjVoIIYGrFj3FixRPeSES2KRx4z3/uhvvtB8t5Ewyu+YYnGlERQAwGkv6vUoK2Hqt++52kzjwKopVCj2AA/tGbVpOitVGrur7X8poeZxVfBhve/U9ddq/Lv79h1ClIpWK18EzMzuWt4yb/g8o6BtKlj0Cl1sn8tvzEqnK+QFsSMzKQosbEg0fvV2NEGveXA5OL7pgPX7z/w1+mq/y6zHj5RqyAvw3CaCDqOhS9/Lbft+vtvm6jprZZiYtrX6WUycY1pt8m5sOIQuFK6WKHupIAJKN95d+tDodhU355x4woAUBVHQAAAfQCeprjx3VK34g5e4zLmx42dWXS4QWbB2JXqbDVY/CJk8LBi2djj0oSmlyrK7HQAykMAaGkbe7NLBNTjGzAr5SoRvq1E32+Guvf8ASZY6Slc8548zGlk5JmvFtyt+L9mwGt7cX+SnT+ekH/AZvjJxfdMHUdC/Stz9b6CeeIx8Q40vi4dkOm1a2BHfY7bb1+Utz4vy45p9o0txmJQnmA0QxUgggirBBsdRXUd9pLci56+bI+MoCMYF5VsKWPRdJ6Gt+p6fMTNwvh/DpHmcPw+vuFRSvy2I9u395uf+HIPhBQVVIzotfJVIF/OrmHouhv0sz79x9aXZcsZPju2omLDwwXoWPb1O7dP5ifeZZ1GciIgIiICIiAiIgIiICIiAmDjuJ8vFkyVq0KzVdXpBNX26TPMXF8OMmN8ZJAdSpIqwCCNrBF7wKwn7QMZOEKgc5sOLIoXIjEZM2RMa4m9jeQEnsAx7TY4zxmuHKMWXEVYZMSZCrBkRM4yeXlsgWmvEyGwCCLqt5lbwZhPlW+W8OLHhQ2ljysiZEyfD8YbGp/CdwQQTPfE+EsWQ5DkbI5zDTkJ0etPKyYgmy+lVGbIRVG2JJMDV4vxsEfOoxWuHLgwl2dVVmzP5eobGlVwQSfwmu1+OYeORh0k40cNiz5QUzI2oYMiIUxekeY7eYNK7WQR7XtN4Mxb1kzLbcM2xxmjwxtN2Qk2RbXZPyjjfB2LM2rLkzOwXIoN41Kl3xZNaFEBR1fBjZWHQgnckmBmweJA3FPw4SjjotqYK4Q4w4yjGR6sdny9QPxAggVNXJ4yXykdcZBfiP3YrkYYyjUzK77GlZAjjvWRZn4zwomYocubM5xlipPk2uvEcTgEY+jKzWvS2uhS14yeC8Hm+YurGNeLL5SDEuI5MSuoYro6lXo77hV6VAjz+0EHG+QYG0Jiw5fU6rYy8RkwCtiKDYmbVdFSpHWb2bxeuNsfmIvk5HZDnx5FyYsZBxqGyGgQpfIEJ7Gr23mfmnhbHnfK7PlU5Uw42CnHQXDlbKum1O+p2u+02P/A1LE5HfMrLkRkcYSjJkCBlKhBY+z/6mu9qDZ5fxRyYwzLoNsNN6vhYr1ofhmzNXlnLk4fCmHHq0YxpXUSzV82O5+p3m1AREQEREBERAREQEREBERAREQEREBERAREQEREBERAREQEREBERAREQEREBERAREQEREBERAREQEREBERAREQEREBERAREQEREBERAREQEREBERAREQEREBERAREQEREBERAREQEREBERAREQEREBERAREQEREBERAREQEREBERAREQEREBERAREQEREBERA//Z"/>
          <p:cNvSpPr>
            <a:spLocks noChangeAspect="1" noChangeArrowheads="1"/>
          </p:cNvSpPr>
          <p:nvPr/>
        </p:nvSpPr>
        <p:spPr bwMode="auto">
          <a:xfrm>
            <a:off x="101600" y="-2524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746250"/>
            <a:ext cx="8448675" cy="3914775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l-GR" sz="2800" smtClean="0">
                <a:latin typeface="Cambria" pitchFamily="18" charset="0"/>
              </a:rPr>
              <a:t>3     Γραμμικοί Επιταχυντές </a:t>
            </a: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l-GR" sz="2800" smtClean="0">
                <a:latin typeface="Cambria" pitchFamily="18" charset="0"/>
              </a:rPr>
              <a:t>       (</a:t>
            </a:r>
            <a:r>
              <a:rPr lang="el-GR" sz="2800" b="1" smtClean="0">
                <a:latin typeface="Cambria" pitchFamily="18" charset="0"/>
              </a:rPr>
              <a:t>2 </a:t>
            </a:r>
            <a:r>
              <a:rPr lang="en-US" sz="2800" b="1" smtClean="0">
                <a:latin typeface="Cambria" pitchFamily="18" charset="0"/>
              </a:rPr>
              <a:t>ELEKTA Synergy </a:t>
            </a:r>
            <a:r>
              <a:rPr lang="el-GR" sz="2800" b="1" smtClean="0">
                <a:latin typeface="Cambria" pitchFamily="18" charset="0"/>
              </a:rPr>
              <a:t>και 1</a:t>
            </a:r>
            <a:r>
              <a:rPr lang="en-US" sz="2800" b="1" smtClean="0">
                <a:latin typeface="Cambria" pitchFamily="18" charset="0"/>
              </a:rPr>
              <a:t> ELEKTA Synergy Platform)</a:t>
            </a:r>
            <a:endParaRPr lang="el-GR" sz="2800" b="1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endParaRPr lang="el-GR" sz="1400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r>
              <a:rPr lang="el-GR" sz="2800" smtClean="0">
                <a:latin typeface="Cambria" pitchFamily="18" charset="0"/>
              </a:rPr>
              <a:t>Μηχάνημα Επιφανειακής Ακτινοθεραπείας </a:t>
            </a:r>
            <a:r>
              <a:rPr lang="en-US" sz="2800" b="1" smtClean="0">
                <a:latin typeface="Cambria" pitchFamily="18" charset="0"/>
              </a:rPr>
              <a:t>(Gulmay Darpac 3000)</a:t>
            </a:r>
            <a:endParaRPr lang="el-GR" sz="2000" b="1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endParaRPr lang="el-GR" sz="1400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n-US" sz="2800" smtClean="0">
                <a:latin typeface="Cambria" pitchFamily="18" charset="0"/>
              </a:rPr>
              <a:t>1     </a:t>
            </a:r>
            <a:r>
              <a:rPr lang="el-GR" sz="2800" smtClean="0">
                <a:latin typeface="Cambria" pitchFamily="18" charset="0"/>
              </a:rPr>
              <a:t>Βραχυθεραπεία Υψηλού Ρυθμού Δόσης με μηχάνημα μεταφόρτισης </a:t>
            </a:r>
            <a:endParaRPr lang="en-US" sz="2800" smtClean="0">
              <a:latin typeface="Cambria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n-US" sz="2800" smtClean="0">
                <a:latin typeface="Cambria" pitchFamily="18" charset="0"/>
              </a:rPr>
              <a:t>       </a:t>
            </a:r>
            <a:r>
              <a:rPr lang="en-US" sz="2800" b="1" smtClean="0">
                <a:latin typeface="Cambria" pitchFamily="18" charset="0"/>
              </a:rPr>
              <a:t>(Nucletron microselectron </a:t>
            </a:r>
            <a:r>
              <a:rPr lang="el-GR" sz="2800" b="1" smtClean="0">
                <a:latin typeface="Cambria" pitchFamily="18" charset="0"/>
              </a:rPr>
              <a:t>HDR</a:t>
            </a:r>
            <a:r>
              <a:rPr lang="en-US" sz="2800" b="1" smtClean="0">
                <a:latin typeface="Cambria" pitchFamily="18" charset="0"/>
              </a:rPr>
              <a:t>)</a:t>
            </a:r>
            <a:endParaRPr lang="el-GR" sz="2800" b="1" smtClean="0">
              <a:latin typeface="Cambri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Ακτινοθεραπευτικός εξοπλισμός στο ΟΚΤΚ (2009-παρόν)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22532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Ακτινοθεραπευτικός εξοπλισμός στο ΟΚΤΚ (</a:t>
            </a:r>
            <a:r>
              <a:rPr lang="en-US" sz="4000" b="1" i="1" smtClean="0">
                <a:solidFill>
                  <a:schemeClr val="accent2"/>
                </a:solidFill>
                <a:latin typeface="Candara" pitchFamily="34" charset="0"/>
              </a:rPr>
              <a:t>2009-</a:t>
            </a:r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Παρόν)</a:t>
            </a:r>
            <a:endParaRPr lang="en-US" sz="4000" b="1" i="1" smtClean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773238"/>
            <a:ext cx="8891587" cy="4525962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/>
            </a:pPr>
            <a:r>
              <a:rPr lang="el-GR" sz="2800" smtClean="0">
                <a:latin typeface="Cambria" pitchFamily="18" charset="0"/>
              </a:rPr>
              <a:t>Συμβατικός Εξομοιωτής </a:t>
            </a: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l-GR" sz="2800" b="1" smtClean="0">
                <a:latin typeface="Cambria" pitchFamily="18" charset="0"/>
              </a:rPr>
              <a:t>      </a:t>
            </a:r>
            <a:r>
              <a:rPr lang="en-US" sz="2800" b="1" smtClean="0">
                <a:latin typeface="Cambria" pitchFamily="18" charset="0"/>
              </a:rPr>
              <a:t>(Nucletron Simulix HP) </a:t>
            </a:r>
            <a:endParaRPr lang="el-GR" sz="28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endParaRPr lang="en-US" sz="1400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AutoNum type="arabicPlain" startAt="4"/>
            </a:pPr>
            <a:r>
              <a:rPr lang="en-US" sz="2800" smtClean="0">
                <a:latin typeface="Cambria" pitchFamily="18" charset="0"/>
              </a:rPr>
              <a:t>3D </a:t>
            </a:r>
            <a:r>
              <a:rPr lang="el-GR" sz="2800" smtClean="0">
                <a:latin typeface="Cambria" pitchFamily="18" charset="0"/>
              </a:rPr>
              <a:t>Συστήματα Σχεδιασμού Πλάνων Ακτινοθεραπείας </a:t>
            </a:r>
            <a:r>
              <a:rPr lang="en-US" sz="2800" b="1" smtClean="0">
                <a:latin typeface="Cambria" pitchFamily="18" charset="0"/>
              </a:rPr>
              <a:t>(XiO, MONACO, ERGO++ </a:t>
            </a:r>
            <a:r>
              <a:rPr lang="el-GR" sz="2800" b="1" smtClean="0">
                <a:latin typeface="Cambria" pitchFamily="18" charset="0"/>
              </a:rPr>
              <a:t>και </a:t>
            </a:r>
            <a:r>
              <a:rPr lang="en-US" sz="2800" b="1" smtClean="0">
                <a:latin typeface="Cambria" pitchFamily="18" charset="0"/>
              </a:rPr>
              <a:t>Oncentra Masterplan)</a:t>
            </a:r>
            <a:endParaRPr lang="el-GR" sz="28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AutoNum type="arabicPlain" startAt="4"/>
            </a:pPr>
            <a:endParaRPr lang="en-GB" sz="1400" smtClean="0">
              <a:latin typeface="Cambria" pitchFamily="18" charset="0"/>
            </a:endParaRPr>
          </a:p>
          <a:p>
            <a:pPr marL="533400" indent="-533400" eaLnBrk="1" hangingPunct="1">
              <a:buClr>
                <a:schemeClr val="tx1"/>
              </a:buClr>
              <a:buFontTx/>
              <a:buNone/>
            </a:pPr>
            <a:r>
              <a:rPr lang="el-GR" sz="2800" smtClean="0">
                <a:latin typeface="Cambria" pitchFamily="18" charset="0"/>
              </a:rPr>
              <a:t>1    Πολυτομικό Αξονικός Τομογράφος</a:t>
            </a:r>
            <a:r>
              <a:rPr lang="en-US" sz="2800" smtClean="0">
                <a:latin typeface="Cambria" pitchFamily="18" charset="0"/>
              </a:rPr>
              <a:t> </a:t>
            </a:r>
            <a:r>
              <a:rPr lang="el-GR" sz="2800" smtClean="0">
                <a:latin typeface="Cambria" pitchFamily="18" charset="0"/>
              </a:rPr>
              <a:t>Ευρείας Διαμέτρου</a:t>
            </a: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r>
              <a:rPr lang="el-GR" sz="2800" smtClean="0">
                <a:latin typeface="Cambria" pitchFamily="18" charset="0"/>
              </a:rPr>
              <a:t>      </a:t>
            </a:r>
            <a:r>
              <a:rPr lang="en-US" sz="2800" b="1" smtClean="0">
                <a:latin typeface="Cambria" pitchFamily="18" charset="0"/>
              </a:rPr>
              <a:t>(Siemens SOMATOM)</a:t>
            </a:r>
            <a:endParaRPr lang="el-GR" sz="28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50000"/>
              </a:lnSpc>
              <a:buClr>
                <a:schemeClr val="tx1"/>
              </a:buClr>
              <a:buFontTx/>
              <a:buNone/>
            </a:pPr>
            <a:endParaRPr lang="en-US" sz="1400" b="1" smtClean="0">
              <a:latin typeface="Cambria" pitchFamily="18" charset="0"/>
            </a:endParaRP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n-US" sz="2800" smtClean="0">
                <a:latin typeface="Cambria" pitchFamily="18" charset="0"/>
              </a:rPr>
              <a:t>2   </a:t>
            </a:r>
            <a:r>
              <a:rPr lang="el-GR" sz="2800" smtClean="0">
                <a:latin typeface="Cambria" pitchFamily="18" charset="0"/>
              </a:rPr>
              <a:t>Λογισμικά Συστήματα Εικονικών Εξομοιωτών</a:t>
            </a:r>
          </a:p>
          <a:p>
            <a:pPr marL="533400" indent="-533400" eaLnBrk="1" hangingPunct="1">
              <a:lnSpc>
                <a:spcPct val="110000"/>
              </a:lnSpc>
              <a:buClr>
                <a:schemeClr val="tx1"/>
              </a:buClr>
              <a:buFontTx/>
              <a:buNone/>
            </a:pPr>
            <a:r>
              <a:rPr lang="el-GR" sz="2800" b="1" smtClean="0">
                <a:latin typeface="Cambria" pitchFamily="18" charset="0"/>
              </a:rPr>
              <a:t>       </a:t>
            </a:r>
            <a:r>
              <a:rPr lang="en-US" sz="2800" b="1" smtClean="0">
                <a:latin typeface="Cambria" pitchFamily="18" charset="0"/>
              </a:rPr>
              <a:t>(PROSOMA</a:t>
            </a:r>
            <a:r>
              <a:rPr lang="el-GR" sz="2800" b="1" smtClean="0">
                <a:latin typeface="Cambria" pitchFamily="18" charset="0"/>
              </a:rPr>
              <a:t>, </a:t>
            </a:r>
            <a:r>
              <a:rPr lang="en-GB" sz="2800" b="1" smtClean="0">
                <a:latin typeface="Cambria" pitchFamily="18" charset="0"/>
              </a:rPr>
              <a:t>VSIM </a:t>
            </a:r>
            <a:r>
              <a:rPr lang="en-US" sz="2800" b="1" smtClean="0">
                <a:latin typeface="Cambria" pitchFamily="18" charset="0"/>
              </a:rPr>
              <a:t>Siemens)</a:t>
            </a:r>
          </a:p>
        </p:txBody>
      </p:sp>
      <p:sp>
        <p:nvSpPr>
          <p:cNvPr id="23556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://www.differences.fr/doc/image/ESPAGNE/BARCELONE/SAGRADA%20FAMILIA%20by%20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bg1"/>
                </a:solidFill>
                <a:latin typeface="Candara" pitchFamily="34" charset="0"/>
              </a:rPr>
              <a:t>Εξωτερική ακτινοθεραπεία</a:t>
            </a:r>
            <a:endParaRPr lang="en-US" sz="4000" b="1" i="1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4580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  <p:sp>
        <p:nvSpPr>
          <p:cNvPr id="24581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solidFill>
                  <a:schemeClr val="bg1"/>
                </a:solidFill>
                <a:latin typeface="Baskerville Old Face" pitchFamily="18" charset="0"/>
              </a:rPr>
              <a:t>, </a:t>
            </a:r>
            <a:r>
              <a:rPr lang="el-GR" sz="1400" i="1">
                <a:solidFill>
                  <a:schemeClr val="bg1"/>
                </a:solidFill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i="1" smtClean="0">
                <a:solidFill>
                  <a:schemeClr val="accent2"/>
                </a:solidFill>
                <a:latin typeface="Candara" pitchFamily="34" charset="0"/>
              </a:rPr>
              <a:t>Ευθύνες Τμήματος Φυσικής Ιατρικής στην εξωτερική ακτινοθεραπεία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/>
            <a:r>
              <a:rPr lang="el-GR" smtClean="0">
                <a:latin typeface="Cambria" pitchFamily="18" charset="0"/>
              </a:rPr>
              <a:t>Ποιοτικός Έλεγχος Ακτινοθεραπευτικού εξοπλισμού</a:t>
            </a:r>
            <a:endParaRPr lang="en-US" smtClean="0">
              <a:latin typeface="Cambria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smtClean="0">
                <a:latin typeface="Cambria" pitchFamily="18" charset="0"/>
              </a:rPr>
              <a:t>Γραμμικοί Επιταχυντές</a:t>
            </a:r>
            <a:endParaRPr lang="en-US" sz="2400" smtClean="0">
              <a:latin typeface="Cambria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smtClean="0">
                <a:latin typeface="Cambria" pitchFamily="18" charset="0"/>
              </a:rPr>
              <a:t>Εξομοιωτής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smtClean="0">
                <a:latin typeface="Cambria" pitchFamily="18" charset="0"/>
              </a:rPr>
              <a:t>Αξονικός Τομογράφος</a:t>
            </a:r>
            <a:endParaRPr lang="en-US" sz="2400" smtClean="0">
              <a:latin typeface="Cambria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smtClean="0">
                <a:latin typeface="Cambria" pitchFamily="18" charset="0"/>
              </a:rPr>
              <a:t>Μηχάνημα Επιφανειακής Ακτινοβολίας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smtClean="0">
                <a:latin typeface="Cambria" pitchFamily="18" charset="0"/>
              </a:rPr>
              <a:t>3</a:t>
            </a:r>
            <a:r>
              <a:rPr lang="en-US" sz="2400" smtClean="0">
                <a:latin typeface="Cambria" pitchFamily="18" charset="0"/>
              </a:rPr>
              <a:t>D </a:t>
            </a:r>
            <a:r>
              <a:rPr lang="el-GR" sz="2400" smtClean="0">
                <a:latin typeface="Cambria" pitchFamily="18" charset="0"/>
              </a:rPr>
              <a:t>Συστήματα Σχεδιασμού Ακτινοθεραπείας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smtClean="0">
                <a:latin typeface="Cambria" pitchFamily="18" charset="0"/>
              </a:rPr>
              <a:t>Συσκευών που χρησιμοποιούνται για τον ποιοτικό έλεγχο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l-GR" smtClean="0">
              <a:latin typeface="Cambria" pitchFamily="18" charset="0"/>
            </a:endParaRP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smtClean="0">
              <a:latin typeface="Cambria" pitchFamily="18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mtClean="0">
              <a:latin typeface="Arial Rounded MT Bold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US" smtClean="0">
              <a:latin typeface="Arial Rounded MT Bold" pitchFamily="34" charset="0"/>
            </a:endParaRPr>
          </a:p>
          <a:p>
            <a:pPr eaLnBrk="1" hangingPunct="1"/>
            <a:endParaRPr lang="en-US" smtClean="0">
              <a:latin typeface="Arial Rounded MT Bold" pitchFamily="34" charset="0"/>
            </a:endParaRPr>
          </a:p>
          <a:p>
            <a:pPr eaLnBrk="1" hangingPunct="1"/>
            <a:endParaRPr lang="en-US" smtClean="0">
              <a:latin typeface="Arial Rounded MT Bold" pitchFamily="34" charset="0"/>
            </a:endParaRPr>
          </a:p>
          <a:p>
            <a:pPr eaLnBrk="1" hangingPunct="1"/>
            <a:endParaRPr lang="el-GR" smtClean="0">
              <a:latin typeface="Arial Rounded MT Bold" pitchFamily="34" charset="0"/>
            </a:endParaRPr>
          </a:p>
        </p:txBody>
      </p:sp>
      <p:sp>
        <p:nvSpPr>
          <p:cNvPr id="25604" name="Date Placeholder 3"/>
          <p:cNvSpPr txBox="1">
            <a:spLocks/>
          </p:cNvSpPr>
          <p:nvPr/>
        </p:nvSpPr>
        <p:spPr bwMode="auto">
          <a:xfrm>
            <a:off x="0" y="6543675"/>
            <a:ext cx="71643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1400" i="1">
                <a:latin typeface="Baskerville Old Face" pitchFamily="18" charset="0"/>
              </a:rPr>
              <a:t>Ημερίδα Συλλόγου Φυσικών Ιατρικής Κύπρου , Λευκωσία</a:t>
            </a:r>
            <a:r>
              <a:rPr lang="en-GB" sz="1400" i="1">
                <a:latin typeface="Baskerville Old Face" pitchFamily="18" charset="0"/>
              </a:rPr>
              <a:t>, </a:t>
            </a:r>
            <a:r>
              <a:rPr lang="el-GR" sz="1400" i="1">
                <a:latin typeface="Baskerville Old Face" pitchFamily="18" charset="0"/>
              </a:rPr>
              <a:t>Φεβρουάριος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1342</Words>
  <Application>Microsoft Office PowerPoint</Application>
  <PresentationFormat>On-screen Show (4:3)</PresentationFormat>
  <Paragraphs>235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 Rounded MT Bold</vt:lpstr>
      <vt:lpstr>Arial</vt:lpstr>
      <vt:lpstr>Times New Roman</vt:lpstr>
      <vt:lpstr>Wingdings 2</vt:lpstr>
      <vt:lpstr>Wingdings</vt:lpstr>
      <vt:lpstr>Wingdings 3</vt:lpstr>
      <vt:lpstr>Baskerville Old Face</vt:lpstr>
      <vt:lpstr>Candara</vt:lpstr>
      <vt:lpstr>Cambria</vt:lpstr>
      <vt:lpstr>1_Default Design</vt:lpstr>
      <vt:lpstr>4_Default Design</vt:lpstr>
      <vt:lpstr>Apex</vt:lpstr>
      <vt:lpstr>Bitmap Image</vt:lpstr>
      <vt:lpstr>Ακτινοθεραπεία στο Ογκολογικό Κέντρο Τράπεζας Κύπρου(ΟΚΤΚ)  Αντριάνα Περατικού MSc. DABR, Αναπληρώτρια Διευθύντρια Τμήματος Ιατρικής Φυσικής, Ογκολογικό Κέντρο Τράπεζας Κύπρου</vt:lpstr>
      <vt:lpstr>Στην Αρχή</vt:lpstr>
      <vt:lpstr>Ακτινοθεραπευτικός εξοπλισμός στο ΟΚΤΚ (1998-2009)</vt:lpstr>
      <vt:lpstr>Ακτινοθεραπευτικός εξοπλισμός στο ΟΚΤΚ (1998-2009)</vt:lpstr>
      <vt:lpstr>Slide 5</vt:lpstr>
      <vt:lpstr>Ακτινοθεραπευτικός εξοπλισμός στο ΟΚΤΚ (2009-παρόν)</vt:lpstr>
      <vt:lpstr>Ακτινοθεραπευτικός εξοπλισμός στο ΟΚΤΚ (2009-Παρόν)</vt:lpstr>
      <vt:lpstr>Εξωτερική ακτινοθεραπεία</vt:lpstr>
      <vt:lpstr>Ευθύνες Τμήματος Φυσικής Ιατρικής στην εξωτερική ακτινοθεραπεία</vt:lpstr>
      <vt:lpstr>Ευθύνες Τμήματος Φυσικής Ιατρικής στην εξωτερική ακτινοθεραπεία</vt:lpstr>
      <vt:lpstr>Ασθενείς που λαμβάνουν εξωτερική ακτινοθεραπεία </vt:lpstr>
      <vt:lpstr>Διαδικασία Σχεδιασμού</vt:lpstr>
      <vt:lpstr>Σχεδιασμός στόχου και οργάνων</vt:lpstr>
      <vt:lpstr>Υπολογισμός Δόσης</vt:lpstr>
      <vt:lpstr>Slide 15</vt:lpstr>
      <vt:lpstr>Χαρακτηριστικά της τεχνικής IMRT</vt:lpstr>
      <vt:lpstr>Χαρακτηριστικά της τεχνικής IMRT</vt:lpstr>
      <vt:lpstr>Εικονική Σύγκριση  (Γλοίωμα Εγκεφαλικού Στελέχους )</vt:lpstr>
      <vt:lpstr>Αριθμητική Σύγκριση IMRT Vs 3D Conformal</vt:lpstr>
      <vt:lpstr>Βραχυθεραπεία (εσωτερική ακτινοθεραπεία)</vt:lpstr>
      <vt:lpstr>Ευθύνες Φυσικού Ιατρικής στον σχεδιασμό και χορήγηση της βραχυθεραπείας</vt:lpstr>
      <vt:lpstr>Ασθενείς που λαμβάνουν βραχυθεραπεία</vt:lpstr>
      <vt:lpstr>Ενδοϊστικές Βραχυθεραπείες</vt:lpstr>
      <vt:lpstr>Ενδοκοιλιακές βραχυθεραπείες με διαφορά</vt:lpstr>
      <vt:lpstr>Θεραπείες στην Πυρηνική Ιατρική</vt:lpstr>
      <vt:lpstr>Θεραπείες με I-131</vt:lpstr>
      <vt:lpstr>Άλλα Καθήκοντα</vt:lpstr>
      <vt:lpstr>Ποιοτικός έλεγχος Ακτινοθεραπευτικών Μηχανημάτων</vt:lpstr>
      <vt:lpstr>Έλεγχος των ακτινοθεραπευτικών φακέλων των ασθενών</vt:lpstr>
      <vt:lpstr>Ακτινοπροστασία</vt:lpstr>
      <vt:lpstr>Slide 31</vt:lpstr>
      <vt:lpstr>Έρευνα στο τμήμα Φυσικής Ιατρικής</vt:lpstr>
      <vt:lpstr>Έρευνα στο τμήμα Φυσικής Ιατρικής</vt:lpstr>
      <vt:lpstr>Slide 34</vt:lpstr>
      <vt:lpstr>Εξωτερικοί Έλεγχοι και Επιθεωρήσεις</vt:lpstr>
      <vt:lpstr>Slide 36</vt:lpstr>
      <vt:lpstr>Το Μέλλον</vt:lpstr>
      <vt:lpstr>Το Μέλλον</vt:lpstr>
      <vt:lpstr>Slide 39</vt:lpstr>
      <vt:lpstr>Slide 40</vt:lpstr>
      <vt:lpstr>Ευχαριστώ Πολύ!!!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Radiotherapy Physics: The Cyprus Experience</dc:title>
  <dc:creator>peraticou</dc:creator>
  <cp:lastModifiedBy>peraticou</cp:lastModifiedBy>
  <cp:revision>189</cp:revision>
  <dcterms:created xsi:type="dcterms:W3CDTF">2007-09-10T07:27:51Z</dcterms:created>
  <dcterms:modified xsi:type="dcterms:W3CDTF">2013-02-01T09:11:15Z</dcterms:modified>
</cp:coreProperties>
</file>